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0"/>
  </p:handoutMasterIdLst>
  <p:sldIdLst>
    <p:sldId id="258" r:id="rId2"/>
    <p:sldId id="257" r:id="rId3"/>
    <p:sldId id="259" r:id="rId4"/>
    <p:sldId id="260" r:id="rId5"/>
    <p:sldId id="292" r:id="rId6"/>
    <p:sldId id="261" r:id="rId7"/>
    <p:sldId id="262" r:id="rId8"/>
    <p:sldId id="264" r:id="rId9"/>
    <p:sldId id="265" r:id="rId10"/>
    <p:sldId id="266" r:id="rId11"/>
    <p:sldId id="267" r:id="rId12"/>
    <p:sldId id="263" r:id="rId13"/>
    <p:sldId id="268" r:id="rId14"/>
    <p:sldId id="269" r:id="rId15"/>
    <p:sldId id="270" r:id="rId16"/>
    <p:sldId id="271" r:id="rId17"/>
    <p:sldId id="272" r:id="rId18"/>
    <p:sldId id="273" r:id="rId19"/>
    <p:sldId id="274" r:id="rId20"/>
    <p:sldId id="275" r:id="rId21"/>
    <p:sldId id="276" r:id="rId22"/>
    <p:sldId id="293" r:id="rId23"/>
    <p:sldId id="294" r:id="rId24"/>
    <p:sldId id="295" r:id="rId25"/>
    <p:sldId id="297" r:id="rId26"/>
    <p:sldId id="296" r:id="rId27"/>
    <p:sldId id="298" r:id="rId28"/>
    <p:sldId id="299" r:id="rId29"/>
    <p:sldId id="277" r:id="rId30"/>
    <p:sldId id="300" r:id="rId31"/>
    <p:sldId id="301" r:id="rId32"/>
    <p:sldId id="302" r:id="rId33"/>
    <p:sldId id="303" r:id="rId34"/>
    <p:sldId id="304" r:id="rId35"/>
    <p:sldId id="305" r:id="rId36"/>
    <p:sldId id="306" r:id="rId37"/>
    <p:sldId id="278" r:id="rId38"/>
    <p:sldId id="279" r:id="rId39"/>
    <p:sldId id="280" r:id="rId40"/>
    <p:sldId id="281" r:id="rId41"/>
    <p:sldId id="282" r:id="rId42"/>
    <p:sldId id="283" r:id="rId43"/>
    <p:sldId id="284" r:id="rId44"/>
    <p:sldId id="285" r:id="rId45"/>
    <p:sldId id="286" r:id="rId46"/>
    <p:sldId id="287" r:id="rId47"/>
    <p:sldId id="290" r:id="rId48"/>
    <p:sldId id="291"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14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4000758-2258-42A1-9D08-B348CBB5958C}" type="datetimeFigureOut">
              <a:rPr lang="en-US" smtClean="0"/>
              <a:pPr/>
              <a:t>2/18/2017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C3949C3-9A29-40B8-9419-BD295B508B5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9FC71B-55C3-4E63-8AF9-88835AF0D117}" type="datetimeFigureOut">
              <a:rPr lang="en-US" smtClean="0"/>
              <a:pPr/>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48C63-A53D-4D14-87D9-FCF6DED06BD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9FC71B-55C3-4E63-8AF9-88835AF0D117}" type="datetimeFigureOut">
              <a:rPr lang="en-US" smtClean="0"/>
              <a:pPr/>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48C63-A53D-4D14-87D9-FCF6DED06BD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9FC71B-55C3-4E63-8AF9-88835AF0D117}" type="datetimeFigureOut">
              <a:rPr lang="en-US" smtClean="0"/>
              <a:pPr/>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48C63-A53D-4D14-87D9-FCF6DED06B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9FC71B-55C3-4E63-8AF9-88835AF0D117}" type="datetimeFigureOut">
              <a:rPr lang="en-US" smtClean="0"/>
              <a:pPr/>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48C63-A53D-4D14-87D9-FCF6DED06B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9FC71B-55C3-4E63-8AF9-88835AF0D117}" type="datetimeFigureOut">
              <a:rPr lang="en-US" smtClean="0"/>
              <a:pPr/>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48C63-A53D-4D14-87D9-FCF6DED06B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9FC71B-55C3-4E63-8AF9-88835AF0D117}" type="datetimeFigureOut">
              <a:rPr lang="en-US" smtClean="0"/>
              <a:pPr/>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48C63-A53D-4D14-87D9-FCF6DED06BD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9FC71B-55C3-4E63-8AF9-88835AF0D117}" type="datetimeFigureOut">
              <a:rPr lang="en-US" smtClean="0"/>
              <a:pPr/>
              <a:t>2/18/2017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148C63-A53D-4D14-87D9-FCF6DED06BD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9FC71B-55C3-4E63-8AF9-88835AF0D117}" type="datetimeFigureOut">
              <a:rPr lang="en-US" smtClean="0"/>
              <a:pPr/>
              <a:t>2/18/2017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148C63-A53D-4D14-87D9-FCF6DED06B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9FC71B-55C3-4E63-8AF9-88835AF0D117}" type="datetimeFigureOut">
              <a:rPr lang="en-US" smtClean="0"/>
              <a:pPr/>
              <a:t>2/18/2017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148C63-A53D-4D14-87D9-FCF6DED06B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9FC71B-55C3-4E63-8AF9-88835AF0D117}" type="datetimeFigureOut">
              <a:rPr lang="en-US" smtClean="0"/>
              <a:pPr/>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48C63-A53D-4D14-87D9-FCF6DED06B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9FC71B-55C3-4E63-8AF9-88835AF0D117}" type="datetimeFigureOut">
              <a:rPr lang="en-US" smtClean="0"/>
              <a:pPr/>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48C63-A53D-4D14-87D9-FCF6DED06B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9FC71B-55C3-4E63-8AF9-88835AF0D117}" type="datetimeFigureOut">
              <a:rPr lang="en-US" smtClean="0"/>
              <a:pPr/>
              <a:t>2/18/2017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148C63-A53D-4D14-87D9-FCF6DED06BD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6705600"/>
            <a:ext cx="8229600" cy="1143000"/>
          </a:xfrm>
        </p:spPr>
        <p:txBody>
          <a:bodyPr/>
          <a:lstStyle/>
          <a:p>
            <a:endParaRPr lang="en-US" dirty="0"/>
          </a:p>
        </p:txBody>
      </p:sp>
      <p:sp>
        <p:nvSpPr>
          <p:cNvPr id="3" name="Content Placeholder 2"/>
          <p:cNvSpPr>
            <a:spLocks noGrp="1"/>
          </p:cNvSpPr>
          <p:nvPr>
            <p:ph idx="1"/>
          </p:nvPr>
        </p:nvSpPr>
        <p:spPr>
          <a:xfrm>
            <a:off x="9372600" y="6400800"/>
            <a:ext cx="1524000" cy="76201"/>
          </a:xfrm>
        </p:spPr>
        <p:txBody>
          <a:bodyPr>
            <a:normAutofit fontScale="25000" lnSpcReduction="20000"/>
          </a:bodyPr>
          <a:lstStyle/>
          <a:p>
            <a:endParaRPr lang="en-US" dirty="0"/>
          </a:p>
        </p:txBody>
      </p:sp>
      <p:sp>
        <p:nvSpPr>
          <p:cNvPr id="4" name="Rectangle 3"/>
          <p:cNvSpPr/>
          <p:nvPr/>
        </p:nvSpPr>
        <p:spPr>
          <a:xfrm>
            <a:off x="381000" y="1828800"/>
            <a:ext cx="8305800" cy="4031873"/>
          </a:xfrm>
          <a:prstGeom prst="rect">
            <a:avLst/>
          </a:prstGeom>
        </p:spPr>
        <p:txBody>
          <a:bodyPr wrap="square">
            <a:spAutoFit/>
          </a:bodyPr>
          <a:lstStyle/>
          <a:p>
            <a:endParaRPr lang="en-US" sz="4400" b="1" dirty="0" smtClean="0"/>
          </a:p>
          <a:p>
            <a:endParaRPr lang="en-US" sz="4400" b="1" dirty="0"/>
          </a:p>
          <a:p>
            <a:r>
              <a:rPr lang="en-US" sz="4400" b="1" i="1" dirty="0" smtClean="0">
                <a:solidFill>
                  <a:srgbClr val="002060"/>
                </a:solidFill>
              </a:rPr>
              <a:t>The Decline of the Middle Class: How and Why it Happened and What to do About it.</a:t>
            </a:r>
            <a:r>
              <a:rPr lang="en-US" i="1" dirty="0" smtClean="0"/>
              <a:t/>
            </a:r>
            <a:br>
              <a:rPr lang="en-US" i="1" dirty="0" smtClean="0"/>
            </a:br>
            <a:r>
              <a:rPr lang="en-US" b="1" i="1" dirty="0" smtClean="0"/>
              <a:t/>
            </a:r>
            <a:br>
              <a:rPr lang="en-US" b="1" i="1" dirty="0" smtClean="0"/>
            </a:br>
            <a:endParaRPr lang="en-US" i="1" dirty="0"/>
          </a:p>
        </p:txBody>
      </p:sp>
      <p:pic>
        <p:nvPicPr>
          <p:cNvPr id="1026" name="Picture 2"/>
          <p:cNvPicPr>
            <a:picLocks noChangeAspect="1" noChangeArrowheads="1"/>
          </p:cNvPicPr>
          <p:nvPr/>
        </p:nvPicPr>
        <p:blipFill>
          <a:blip r:embed="rId2" cstate="print"/>
          <a:srcRect/>
          <a:stretch>
            <a:fillRect/>
          </a:stretch>
        </p:blipFill>
        <p:spPr bwMode="auto">
          <a:xfrm>
            <a:off x="1676400" y="533400"/>
            <a:ext cx="5638800" cy="14097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a:t>
            </a:r>
            <a:r>
              <a:rPr lang="en-US" b="1" u="sng" dirty="0" smtClean="0">
                <a:solidFill>
                  <a:srgbClr val="C00000"/>
                </a:solidFill>
              </a:rPr>
              <a:t>The New Economy”</a:t>
            </a:r>
            <a:endParaRPr lang="en-US" b="1" u="sng" dirty="0">
              <a:solidFill>
                <a:srgbClr val="C00000"/>
              </a:solidFill>
            </a:endParaRPr>
          </a:p>
        </p:txBody>
      </p:sp>
      <p:sp>
        <p:nvSpPr>
          <p:cNvPr id="3" name="Content Placeholder 2"/>
          <p:cNvSpPr>
            <a:spLocks noGrp="1"/>
          </p:cNvSpPr>
          <p:nvPr>
            <p:ph idx="1"/>
          </p:nvPr>
        </p:nvSpPr>
        <p:spPr/>
        <p:txBody>
          <a:bodyPr/>
          <a:lstStyle/>
          <a:p>
            <a:pPr>
              <a:buNone/>
            </a:pPr>
            <a:r>
              <a:rPr lang="en-US" b="1" dirty="0" smtClean="0">
                <a:solidFill>
                  <a:srgbClr val="002060"/>
                </a:solidFill>
              </a:rPr>
              <a:t>        The </a:t>
            </a:r>
            <a:r>
              <a:rPr lang="en-US" b="1" dirty="0">
                <a:solidFill>
                  <a:srgbClr val="002060"/>
                </a:solidFill>
              </a:rPr>
              <a:t>doctrine is that the sole corporate mission is to reverse the “virtuous circle” and “stakeholder capitalism” philosophy - the one that helped create broad prosperity and a growing middle class following World War </a:t>
            </a:r>
            <a:r>
              <a:rPr lang="en-US" b="1" dirty="0" smtClean="0">
                <a:solidFill>
                  <a:srgbClr val="002060"/>
                </a:solidFill>
              </a:rPr>
              <a:t>II and replace it with “Stakeholder Capitalism.”</a:t>
            </a:r>
            <a:endParaRPr lang="en-US" b="1" dirty="0">
              <a:solidFill>
                <a:srgbClr val="002060"/>
              </a:solidFill>
            </a:endParaRPr>
          </a:p>
          <a:p>
            <a:endParaRPr lang="en-US" b="1" dirty="0">
              <a:solidFill>
                <a:srgbClr val="00206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normAutofit fontScale="90000"/>
          </a:bodyPr>
          <a:lstStyle/>
          <a:p>
            <a:r>
              <a:rPr lang="en-US" b="1" i="1" u="sng" dirty="0" smtClean="0">
                <a:solidFill>
                  <a:srgbClr val="C00000"/>
                </a:solidFill>
              </a:rPr>
              <a:t>Capitalism and Freedom</a:t>
            </a:r>
            <a:r>
              <a:rPr lang="en-US" b="1" dirty="0" smtClean="0"/>
              <a:t/>
            </a:r>
            <a:br>
              <a:rPr lang="en-US" b="1" dirty="0" smtClean="0"/>
            </a:br>
            <a:r>
              <a:rPr lang="en-US" sz="3600" b="1" dirty="0" smtClean="0">
                <a:solidFill>
                  <a:srgbClr val="002060"/>
                </a:solidFill>
              </a:rPr>
              <a:t>by </a:t>
            </a:r>
            <a:br>
              <a:rPr lang="en-US" sz="3600" b="1" dirty="0" smtClean="0">
                <a:solidFill>
                  <a:srgbClr val="002060"/>
                </a:solidFill>
              </a:rPr>
            </a:br>
            <a:r>
              <a:rPr lang="en-US" sz="3600" b="1" dirty="0" smtClean="0">
                <a:solidFill>
                  <a:srgbClr val="002060"/>
                </a:solidFill>
              </a:rPr>
              <a:t>Milton Friedman</a:t>
            </a:r>
            <a:endParaRPr lang="en-US" sz="3600" b="1" dirty="0">
              <a:solidFill>
                <a:srgbClr val="002060"/>
              </a:solidFill>
            </a:endParaRPr>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pPr>
              <a:buNone/>
            </a:pPr>
            <a:r>
              <a:rPr lang="en-US" dirty="0"/>
              <a:t> </a:t>
            </a:r>
            <a:r>
              <a:rPr lang="en-US" dirty="0" smtClean="0"/>
              <a:t>      </a:t>
            </a:r>
            <a:r>
              <a:rPr lang="en-US" b="1" dirty="0" smtClean="0"/>
              <a:t>  </a:t>
            </a:r>
          </a:p>
          <a:p>
            <a:r>
              <a:rPr lang="en-US" b="1" dirty="0" smtClean="0"/>
              <a:t> </a:t>
            </a:r>
            <a:r>
              <a:rPr lang="en-US" b="1" dirty="0" smtClean="0">
                <a:solidFill>
                  <a:srgbClr val="002060"/>
                </a:solidFill>
              </a:rPr>
              <a:t>“</a:t>
            </a:r>
            <a:r>
              <a:rPr lang="en-US" b="1" dirty="0">
                <a:solidFill>
                  <a:srgbClr val="002060"/>
                </a:solidFill>
              </a:rPr>
              <a:t>Few trends could so thoroughly undermine the very foundations of our free society as the acceptance by corporate officials of a social responsibility other than to make as much money for their stockholders as possible</a:t>
            </a:r>
            <a:r>
              <a:rPr lang="en-US" b="1" dirty="0" smtClean="0">
                <a:solidFill>
                  <a:srgbClr val="002060"/>
                </a:solidFill>
              </a:rPr>
              <a:t>.”</a:t>
            </a:r>
          </a:p>
          <a:p>
            <a:pPr>
              <a:buNone/>
            </a:pPr>
            <a:endParaRPr lang="en-US" b="1" dirty="0" smtClean="0">
              <a:solidFill>
                <a:srgbClr val="002060"/>
              </a:solidFill>
            </a:endParaRPr>
          </a:p>
          <a:p>
            <a:r>
              <a:rPr lang="en-US" b="1" dirty="0">
                <a:solidFill>
                  <a:srgbClr val="002060"/>
                </a:solidFill>
              </a:rPr>
              <a:t> Gone was the idea that the destinies of labor and management should be linked and they should share roughly equally in economic and productivity gains.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u="sng" dirty="0" smtClean="0">
                <a:solidFill>
                  <a:srgbClr val="C00000"/>
                </a:solidFill>
              </a:rPr>
              <a:t>The Shareholder Value Myth</a:t>
            </a:r>
            <a:r>
              <a:rPr lang="en-US" b="1" i="1" dirty="0" smtClean="0"/>
              <a:t/>
            </a:r>
            <a:br>
              <a:rPr lang="en-US" b="1" i="1" dirty="0" smtClean="0"/>
            </a:br>
            <a:r>
              <a:rPr lang="en-US" sz="2700" b="1" i="1" dirty="0" smtClean="0">
                <a:solidFill>
                  <a:srgbClr val="002060"/>
                </a:solidFill>
              </a:rPr>
              <a:t>by</a:t>
            </a:r>
            <a:br>
              <a:rPr lang="en-US" sz="2700" b="1" i="1" dirty="0" smtClean="0">
                <a:solidFill>
                  <a:srgbClr val="002060"/>
                </a:solidFill>
              </a:rPr>
            </a:br>
            <a:r>
              <a:rPr lang="en-US" sz="3600" b="1" i="1" dirty="0" smtClean="0">
                <a:solidFill>
                  <a:srgbClr val="002060"/>
                </a:solidFill>
              </a:rPr>
              <a:t>Lynn Stout</a:t>
            </a:r>
            <a:endParaRPr lang="en-US" sz="3600" b="1" i="1" dirty="0">
              <a:solidFill>
                <a:srgbClr val="002060"/>
              </a:solidFill>
            </a:endParaRPr>
          </a:p>
        </p:txBody>
      </p:sp>
      <p:sp>
        <p:nvSpPr>
          <p:cNvPr id="3" name="Content Placeholder 2"/>
          <p:cNvSpPr>
            <a:spLocks noGrp="1"/>
          </p:cNvSpPr>
          <p:nvPr>
            <p:ph idx="1"/>
          </p:nvPr>
        </p:nvSpPr>
        <p:spPr>
          <a:xfrm>
            <a:off x="457200" y="1828800"/>
            <a:ext cx="8229600" cy="4525963"/>
          </a:xfrm>
        </p:spPr>
        <p:txBody>
          <a:bodyPr/>
          <a:lstStyle/>
          <a:p>
            <a:pPr>
              <a:buNone/>
            </a:pPr>
            <a:r>
              <a:rPr lang="en-US" b="1" dirty="0" smtClean="0"/>
              <a:t>     </a:t>
            </a:r>
            <a:r>
              <a:rPr lang="en-US" b="1" i="1" dirty="0" smtClean="0">
                <a:solidFill>
                  <a:srgbClr val="002060"/>
                </a:solidFill>
              </a:rPr>
              <a:t>For </a:t>
            </a:r>
            <a:r>
              <a:rPr lang="en-US" b="1" i="1" dirty="0">
                <a:solidFill>
                  <a:srgbClr val="002060"/>
                </a:solidFill>
              </a:rPr>
              <a:t>most of the 20th century, managers believed public corporations should serve not only their shareholders, but also employees, customers, the nation and future generations. American companies pursued long-term research that would not produce profits for years or even </a:t>
            </a:r>
            <a:r>
              <a:rPr lang="en-US" b="1" i="1" dirty="0" smtClean="0">
                <a:solidFill>
                  <a:srgbClr val="002060"/>
                </a:solidFill>
              </a:rPr>
              <a:t>decades</a:t>
            </a:r>
            <a:r>
              <a:rPr lang="en-US" b="1" dirty="0" smtClean="0"/>
              <a:t>.</a:t>
            </a:r>
            <a:endParaRPr lang="en-US"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C00000"/>
                </a:solidFill>
              </a:rPr>
              <a:t>Stout…</a:t>
            </a:r>
            <a:endParaRPr lang="en-US" b="1" u="sng" dirty="0">
              <a:solidFill>
                <a:srgbClr val="C00000"/>
              </a:solidFill>
            </a:endParaRPr>
          </a:p>
        </p:txBody>
      </p:sp>
      <p:sp>
        <p:nvSpPr>
          <p:cNvPr id="3" name="Content Placeholder 2"/>
          <p:cNvSpPr>
            <a:spLocks noGrp="1"/>
          </p:cNvSpPr>
          <p:nvPr>
            <p:ph idx="1"/>
          </p:nvPr>
        </p:nvSpPr>
        <p:spPr>
          <a:xfrm>
            <a:off x="228600" y="1600200"/>
            <a:ext cx="8458200" cy="4525963"/>
          </a:xfrm>
        </p:spPr>
        <p:txBody>
          <a:bodyPr/>
          <a:lstStyle/>
          <a:p>
            <a:r>
              <a:rPr lang="en-US" b="1" dirty="0" smtClean="0">
                <a:solidFill>
                  <a:srgbClr val="002060"/>
                </a:solidFill>
              </a:rPr>
              <a:t>Shareholders “own” corporations</a:t>
            </a:r>
          </a:p>
          <a:p>
            <a:r>
              <a:rPr lang="en-US" b="1" dirty="0" smtClean="0">
                <a:solidFill>
                  <a:srgbClr val="002060"/>
                </a:solidFill>
              </a:rPr>
              <a:t>Executive pay tied to shareholder returns</a:t>
            </a:r>
          </a:p>
          <a:p>
            <a:r>
              <a:rPr lang="en-US" b="1" dirty="0" smtClean="0">
                <a:solidFill>
                  <a:srgbClr val="002060"/>
                </a:solidFill>
              </a:rPr>
              <a:t>Buy shares, pump up price, sell for quick profit</a:t>
            </a:r>
          </a:p>
          <a:p>
            <a:r>
              <a:rPr lang="en-US" b="1" dirty="0" smtClean="0">
                <a:solidFill>
                  <a:srgbClr val="002060"/>
                </a:solidFill>
              </a:rPr>
              <a:t>Boost share price by any means possible</a:t>
            </a:r>
          </a:p>
          <a:p>
            <a:r>
              <a:rPr lang="en-US" b="1" dirty="0" smtClean="0">
                <a:solidFill>
                  <a:srgbClr val="002060"/>
                </a:solidFill>
              </a:rPr>
              <a:t>Shareholder value is “king.”</a:t>
            </a:r>
          </a:p>
          <a:p>
            <a:r>
              <a:rPr lang="en-US" b="1" dirty="0" smtClean="0">
                <a:solidFill>
                  <a:srgbClr val="002060"/>
                </a:solidFill>
              </a:rPr>
              <a:t>Goal: Maximize shareholder value by an exclusive focus on short-term profits</a:t>
            </a:r>
            <a:endParaRPr lang="en-US" b="1" dirty="0">
              <a:solidFill>
                <a:srgbClr val="00206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C00000"/>
                </a:solidFill>
              </a:rPr>
              <a:t>The Powell Manifesto</a:t>
            </a:r>
            <a:endParaRPr lang="en-US" b="1" u="sng"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b="1" dirty="0" smtClean="0">
                <a:solidFill>
                  <a:srgbClr val="002060"/>
                </a:solidFill>
              </a:rPr>
              <a:t>A </a:t>
            </a:r>
            <a:r>
              <a:rPr lang="en-US" b="1" dirty="0">
                <a:solidFill>
                  <a:srgbClr val="002060"/>
                </a:solidFill>
              </a:rPr>
              <a:t>memorandum for the U.S. Chamber of Commerce calling for a corporate takeover of America’s dominant public institutions to advance this transformation agenda through political power</a:t>
            </a:r>
            <a:r>
              <a:rPr lang="en-US" b="1" dirty="0" smtClean="0">
                <a:solidFill>
                  <a:srgbClr val="002060"/>
                </a:solidFill>
              </a:rPr>
              <a:t>.</a:t>
            </a:r>
          </a:p>
          <a:p>
            <a:r>
              <a:rPr lang="en-US" b="1" dirty="0" smtClean="0">
                <a:solidFill>
                  <a:srgbClr val="002060"/>
                </a:solidFill>
              </a:rPr>
              <a:t> Political </a:t>
            </a:r>
            <a:r>
              <a:rPr lang="en-US" b="1" dirty="0">
                <a:solidFill>
                  <a:srgbClr val="002060"/>
                </a:solidFill>
              </a:rPr>
              <a:t>power must be “assiduously </a:t>
            </a:r>
            <a:r>
              <a:rPr lang="en-US" b="1" dirty="0" smtClean="0">
                <a:solidFill>
                  <a:srgbClr val="002060"/>
                </a:solidFill>
              </a:rPr>
              <a:t>cultivated.”</a:t>
            </a:r>
          </a:p>
          <a:p>
            <a:r>
              <a:rPr lang="en-US" b="1" dirty="0" smtClean="0">
                <a:solidFill>
                  <a:srgbClr val="002060"/>
                </a:solidFill>
              </a:rPr>
              <a:t>Political </a:t>
            </a:r>
            <a:r>
              <a:rPr lang="en-US" b="1" dirty="0">
                <a:solidFill>
                  <a:srgbClr val="002060"/>
                </a:solidFill>
              </a:rPr>
              <a:t>power “must be used aggressively and with </a:t>
            </a:r>
            <a:r>
              <a:rPr lang="en-US" b="1" dirty="0" smtClean="0">
                <a:solidFill>
                  <a:srgbClr val="002060"/>
                </a:solidFill>
              </a:rPr>
              <a:t>determination” by corporations.</a:t>
            </a:r>
            <a:endParaRPr lang="en-US" b="1" dirty="0">
              <a:solidFill>
                <a:srgbClr val="002060"/>
              </a:solidFill>
            </a:endParaRPr>
          </a:p>
          <a:p>
            <a:endParaRPr lang="en-US"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C00000"/>
                </a:solidFill>
              </a:rPr>
              <a:t>“Revolt of the Bosses”</a:t>
            </a:r>
            <a:endParaRPr lang="en-US" b="1" u="sng"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b="1" dirty="0">
                <a:solidFill>
                  <a:srgbClr val="002060"/>
                </a:solidFill>
              </a:rPr>
              <a:t>E</a:t>
            </a:r>
            <a:r>
              <a:rPr lang="en-US" b="1" dirty="0" smtClean="0">
                <a:solidFill>
                  <a:srgbClr val="002060"/>
                </a:solidFill>
              </a:rPr>
              <a:t>mbraced </a:t>
            </a:r>
            <a:r>
              <a:rPr lang="en-US" b="1" dirty="0">
                <a:solidFill>
                  <a:srgbClr val="002060"/>
                </a:solidFill>
              </a:rPr>
              <a:t>by a new class of conservative family and corporate foundations such as those supported by the Koch brothers, Coors, Wal-Mart, Scaife and others. </a:t>
            </a:r>
            <a:endParaRPr lang="en-US" b="1" dirty="0" smtClean="0">
              <a:solidFill>
                <a:srgbClr val="002060"/>
              </a:solidFill>
            </a:endParaRPr>
          </a:p>
          <a:p>
            <a:r>
              <a:rPr lang="en-US" b="1" dirty="0">
                <a:solidFill>
                  <a:srgbClr val="002060"/>
                </a:solidFill>
              </a:rPr>
              <a:t>Heritage Foundation, American Enterprise Institute, Americans for Tax Reform, Hoover Institution, Manhattan Institute for Policy Studies, Mackinac Center for Policy Studies and Cato Institute among others.</a:t>
            </a:r>
          </a:p>
          <a:p>
            <a:endParaRPr lang="en-US"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C00000"/>
                </a:solidFill>
              </a:rPr>
              <a:t>The Result</a:t>
            </a:r>
            <a:endParaRPr lang="en-US" b="1" u="sng" dirty="0">
              <a:solidFill>
                <a:srgbClr val="C00000"/>
              </a:solidFill>
            </a:endParaRPr>
          </a:p>
        </p:txBody>
      </p:sp>
      <p:sp>
        <p:nvSpPr>
          <p:cNvPr id="3" name="Content Placeholder 2"/>
          <p:cNvSpPr>
            <a:spLocks noGrp="1"/>
          </p:cNvSpPr>
          <p:nvPr>
            <p:ph idx="1"/>
          </p:nvPr>
        </p:nvSpPr>
        <p:spPr/>
        <p:txBody>
          <a:bodyPr>
            <a:normAutofit lnSpcReduction="10000"/>
          </a:bodyPr>
          <a:lstStyle/>
          <a:p>
            <a:pPr>
              <a:buNone/>
            </a:pPr>
            <a:r>
              <a:rPr lang="en-US" dirty="0"/>
              <a:t/>
            </a:r>
            <a:br>
              <a:rPr lang="en-US" dirty="0"/>
            </a:br>
            <a:r>
              <a:rPr lang="en-US" dirty="0"/>
              <a:t>    </a:t>
            </a:r>
            <a:r>
              <a:rPr lang="en-US" b="1" dirty="0"/>
              <a:t> </a:t>
            </a:r>
            <a:r>
              <a:rPr lang="en-US" b="1" dirty="0">
                <a:solidFill>
                  <a:srgbClr val="002060"/>
                </a:solidFill>
              </a:rPr>
              <a:t>The evidence clearly demonstrates that the </a:t>
            </a:r>
            <a:r>
              <a:rPr lang="en-US" b="1" i="1" dirty="0">
                <a:solidFill>
                  <a:srgbClr val="002060"/>
                </a:solidFill>
              </a:rPr>
              <a:t>current state </a:t>
            </a:r>
            <a:r>
              <a:rPr lang="en-US" b="1" dirty="0">
                <a:solidFill>
                  <a:srgbClr val="002060"/>
                </a:solidFill>
              </a:rPr>
              <a:t>of working Americans is primarily driven by  the fundamental shift toward maximizing profits and shareholder value as opposed to maintaining “an equitable and working balance among the claims of the various directly affected interest groups: stockholders, employees, customers, and the public at </a:t>
            </a:r>
            <a:r>
              <a:rPr lang="en-US" b="1" dirty="0" smtClean="0">
                <a:solidFill>
                  <a:srgbClr val="002060"/>
                </a:solidFill>
              </a:rPr>
              <a:t>large.”</a:t>
            </a:r>
            <a:endParaRPr lang="en-US" b="1" dirty="0">
              <a:solidFill>
                <a:srgbClr val="00206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C00000"/>
                </a:solidFill>
              </a:rPr>
              <a:t>Stephen Roach</a:t>
            </a:r>
            <a:r>
              <a:rPr lang="en-US" b="1" dirty="0" smtClean="0"/>
              <a:t/>
            </a:r>
            <a:br>
              <a:rPr lang="en-US" b="1" dirty="0" smtClean="0"/>
            </a:br>
            <a:r>
              <a:rPr lang="en-US" sz="3100" b="1" dirty="0" smtClean="0">
                <a:solidFill>
                  <a:srgbClr val="002060"/>
                </a:solidFill>
              </a:rPr>
              <a:t>(Morgan Stanley)</a:t>
            </a:r>
            <a:endParaRPr lang="en-US" sz="3100" b="1" dirty="0">
              <a:solidFill>
                <a:srgbClr val="002060"/>
              </a:solidFill>
            </a:endParaRPr>
          </a:p>
        </p:txBody>
      </p:sp>
      <p:sp>
        <p:nvSpPr>
          <p:cNvPr id="3" name="Content Placeholder 2"/>
          <p:cNvSpPr>
            <a:spLocks noGrp="1"/>
          </p:cNvSpPr>
          <p:nvPr>
            <p:ph idx="1"/>
          </p:nvPr>
        </p:nvSpPr>
        <p:spPr>
          <a:xfrm>
            <a:off x="381000" y="1752600"/>
            <a:ext cx="8229600" cy="4525963"/>
          </a:xfrm>
        </p:spPr>
        <p:txBody>
          <a:bodyPr>
            <a:normAutofit fontScale="92500" lnSpcReduction="20000"/>
          </a:bodyPr>
          <a:lstStyle/>
          <a:p>
            <a:pPr>
              <a:buNone/>
            </a:pPr>
            <a:r>
              <a:rPr lang="en-US" b="1" i="1" dirty="0" smtClean="0">
                <a:solidFill>
                  <a:srgbClr val="002060"/>
                </a:solidFill>
              </a:rPr>
              <a:t>      If </a:t>
            </a:r>
            <a:r>
              <a:rPr lang="en-US" b="1" i="1" dirty="0">
                <a:solidFill>
                  <a:srgbClr val="002060"/>
                </a:solidFill>
              </a:rPr>
              <a:t>I were to describe the new role of the ‘90s, it would really probably start and finish with the power of the financial markets…to really control the destiny, the strategy of the corporation.  Shareholders got rewarded beyond their wildest dreams, but there’s a cost – through stagnant wages, through downsizing and layoffs, through widening inequalities.  Capital wins but at a cost…The 1990s is the ultimate triumph of shareholders around the world, the worker is pretty much a pawn in the process</a:t>
            </a:r>
            <a:r>
              <a:rPr lang="en-US" b="1" i="1" dirty="0" smtClean="0">
                <a:solidFill>
                  <a:srgbClr val="002060"/>
                </a:solidFill>
              </a:rPr>
              <a:t>. </a:t>
            </a:r>
            <a:r>
              <a:rPr lang="en-US" b="1" i="1" dirty="0">
                <a:solidFill>
                  <a:srgbClr val="002060"/>
                </a:solidFill>
              </a:rPr>
              <a:t> </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C00000"/>
                </a:solidFill>
              </a:rPr>
              <a:t>A New Partnership</a:t>
            </a:r>
            <a:endParaRPr lang="en-US" b="1" u="sng" dirty="0">
              <a:solidFill>
                <a:srgbClr val="C00000"/>
              </a:solidFill>
            </a:endParaRPr>
          </a:p>
        </p:txBody>
      </p:sp>
      <p:sp>
        <p:nvSpPr>
          <p:cNvPr id="3" name="Content Placeholder 2"/>
          <p:cNvSpPr>
            <a:spLocks noGrp="1"/>
          </p:cNvSpPr>
          <p:nvPr>
            <p:ph idx="1"/>
          </p:nvPr>
        </p:nvSpPr>
        <p:spPr/>
        <p:txBody>
          <a:bodyPr/>
          <a:lstStyle/>
          <a:p>
            <a:pPr>
              <a:buNone/>
            </a:pPr>
            <a:r>
              <a:rPr lang="en-US" b="1" dirty="0"/>
              <a:t> </a:t>
            </a:r>
            <a:r>
              <a:rPr lang="en-US" b="1" dirty="0" smtClean="0"/>
              <a:t>      </a:t>
            </a:r>
            <a:r>
              <a:rPr lang="en-US" b="1" dirty="0" smtClean="0">
                <a:solidFill>
                  <a:srgbClr val="002060"/>
                </a:solidFill>
              </a:rPr>
              <a:t>To </a:t>
            </a:r>
            <a:r>
              <a:rPr lang="en-US" b="1" dirty="0">
                <a:solidFill>
                  <a:srgbClr val="002060"/>
                </a:solidFill>
              </a:rPr>
              <a:t>advance “The New Economy,” a new synergy developed between a growing conservative Republican Party and the leaders of the “shareholder value” business leaders and the economists who advanced their ideology.</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C00000"/>
                </a:solidFill>
              </a:rPr>
              <a:t>The Strategy</a:t>
            </a:r>
            <a:endParaRPr lang="en-US" b="1" u="sng"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b="1" dirty="0"/>
              <a:t> </a:t>
            </a:r>
            <a:r>
              <a:rPr lang="en-US" b="1" dirty="0">
                <a:solidFill>
                  <a:srgbClr val="002060"/>
                </a:solidFill>
              </a:rPr>
              <a:t>Congressman Tom DeLay and his K Street Project pushed a strategy that GOP leaders would only be responsive to “their friends.” </a:t>
            </a:r>
            <a:endParaRPr lang="en-US" b="1" dirty="0" smtClean="0">
              <a:solidFill>
                <a:srgbClr val="002060"/>
              </a:solidFill>
            </a:endParaRPr>
          </a:p>
          <a:p>
            <a:r>
              <a:rPr lang="en-US" b="1" dirty="0" smtClean="0">
                <a:solidFill>
                  <a:srgbClr val="002060"/>
                </a:solidFill>
              </a:rPr>
              <a:t> </a:t>
            </a:r>
            <a:r>
              <a:rPr lang="en-US" b="1" dirty="0">
                <a:solidFill>
                  <a:srgbClr val="002060"/>
                </a:solidFill>
              </a:rPr>
              <a:t>Abandoning an earlier strategy to work with both Democrats and Republicans, the business community was pressured to adopt Republican positions and hire only Republican personnel, “pay to play.” </a:t>
            </a:r>
            <a:endParaRPr lang="en-US" b="1" dirty="0" smtClean="0">
              <a:solidFill>
                <a:srgbClr val="002060"/>
              </a:solidFill>
            </a:endParaRPr>
          </a:p>
          <a:p>
            <a:r>
              <a:rPr lang="en-US" b="1" dirty="0">
                <a:solidFill>
                  <a:srgbClr val="002060"/>
                </a:solidFill>
              </a:rPr>
              <a:t>The business community played ball.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i="1" dirty="0" smtClean="0"/>
              <a:t>        </a:t>
            </a:r>
            <a:r>
              <a:rPr lang="en-US" b="1" i="1" dirty="0" smtClean="0">
                <a:solidFill>
                  <a:srgbClr val="002060"/>
                </a:solidFill>
              </a:rPr>
              <a:t>This lecture and discussion will explore the fundamental shifts that occurred in America that transformed the U.S. economy from Stakeholder Capitalism benefitting all to one driven by a philosophy of maximizing shareholder value that created extreme inequality and a hollowing of the nation's Middle Class. It will explore implications for the current election and future policy directions.</a:t>
            </a:r>
            <a:r>
              <a:rPr lang="en-US" b="1" dirty="0" smtClean="0">
                <a:solidFill>
                  <a:srgbClr val="002060"/>
                </a:solidFill>
              </a:rPr>
              <a:t/>
            </a:r>
            <a:br>
              <a:rPr lang="en-US" b="1" dirty="0" smtClean="0">
                <a:solidFill>
                  <a:srgbClr val="002060"/>
                </a:solidFill>
              </a:rPr>
            </a:br>
            <a:endParaRPr lang="en-US" b="1" dirty="0">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C00000"/>
                </a:solidFill>
              </a:rPr>
              <a:t>The Koch Brothers</a:t>
            </a:r>
            <a:endParaRPr lang="en-US" b="1" u="sng" dirty="0">
              <a:solidFill>
                <a:srgbClr val="C00000"/>
              </a:solidFill>
            </a:endParaRPr>
          </a:p>
        </p:txBody>
      </p:sp>
      <p:sp>
        <p:nvSpPr>
          <p:cNvPr id="3" name="Content Placeholder 2"/>
          <p:cNvSpPr>
            <a:spLocks noGrp="1"/>
          </p:cNvSpPr>
          <p:nvPr>
            <p:ph idx="1"/>
          </p:nvPr>
        </p:nvSpPr>
        <p:spPr/>
        <p:txBody>
          <a:bodyPr>
            <a:normAutofit lnSpcReduction="10000"/>
          </a:bodyPr>
          <a:lstStyle/>
          <a:p>
            <a:pPr>
              <a:buNone/>
            </a:pPr>
            <a:r>
              <a:rPr lang="en-US" b="1" dirty="0" smtClean="0">
                <a:solidFill>
                  <a:srgbClr val="002060"/>
                </a:solidFill>
              </a:rPr>
              <a:t>    Americans for Prosperity (AFP) </a:t>
            </a:r>
            <a:r>
              <a:rPr lang="en-US" b="1" dirty="0">
                <a:solidFill>
                  <a:srgbClr val="002060"/>
                </a:solidFill>
              </a:rPr>
              <a:t>helped lead the attack on collective bargaining rights for public employees, supported passage of “right-to-work” laws, opposes climate change legislation, raising the minimum wage, opposition to Obamacare and supported the Supreme Court </a:t>
            </a:r>
            <a:r>
              <a:rPr lang="en-US" b="1" i="1" dirty="0">
                <a:solidFill>
                  <a:srgbClr val="002060"/>
                </a:solidFill>
              </a:rPr>
              <a:t>Citizens United</a:t>
            </a:r>
            <a:r>
              <a:rPr lang="en-US" b="1" dirty="0">
                <a:solidFill>
                  <a:srgbClr val="002060"/>
                </a:solidFill>
              </a:rPr>
              <a:t> case that prohibited the government from restricting independent political expenditures by a nonprofit </a:t>
            </a:r>
            <a:r>
              <a:rPr lang="en-US" b="1" dirty="0" smtClean="0">
                <a:solidFill>
                  <a:srgbClr val="002060"/>
                </a:solidFill>
              </a:rPr>
              <a:t>corporation.</a:t>
            </a:r>
            <a:endParaRPr lang="en-US" b="1" dirty="0">
              <a:solidFill>
                <a:srgbClr val="00206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C00000"/>
                </a:solidFill>
              </a:rPr>
              <a:t>The Consequences</a:t>
            </a:r>
            <a:endParaRPr lang="en-US" b="1" u="sng" dirty="0">
              <a:solidFill>
                <a:srgbClr val="C00000"/>
              </a:solidFill>
            </a:endParaRPr>
          </a:p>
        </p:txBody>
      </p:sp>
      <p:sp>
        <p:nvSpPr>
          <p:cNvPr id="3" name="Content Placeholder 2"/>
          <p:cNvSpPr>
            <a:spLocks noGrp="1"/>
          </p:cNvSpPr>
          <p:nvPr>
            <p:ph idx="1"/>
          </p:nvPr>
        </p:nvSpPr>
        <p:spPr>
          <a:xfrm>
            <a:off x="533400" y="1219200"/>
            <a:ext cx="8229600" cy="5410200"/>
          </a:xfrm>
        </p:spPr>
        <p:txBody>
          <a:bodyPr/>
          <a:lstStyle/>
          <a:p>
            <a:r>
              <a:rPr lang="en-US" b="1" dirty="0" smtClean="0">
                <a:solidFill>
                  <a:srgbClr val="002060"/>
                </a:solidFill>
              </a:rPr>
              <a:t>Productivity</a:t>
            </a:r>
          </a:p>
          <a:p>
            <a:r>
              <a:rPr lang="en-US" b="1" dirty="0" smtClean="0">
                <a:solidFill>
                  <a:srgbClr val="002060"/>
                </a:solidFill>
              </a:rPr>
              <a:t>Wages &amp; benefits</a:t>
            </a:r>
          </a:p>
          <a:p>
            <a:r>
              <a:rPr lang="en-US" b="1" dirty="0" smtClean="0">
                <a:solidFill>
                  <a:srgbClr val="002060"/>
                </a:solidFill>
              </a:rPr>
              <a:t>Health Insurance</a:t>
            </a:r>
          </a:p>
          <a:p>
            <a:r>
              <a:rPr lang="en-US" b="1" dirty="0" smtClean="0">
                <a:solidFill>
                  <a:srgbClr val="002060"/>
                </a:solidFill>
              </a:rPr>
              <a:t>Pensions</a:t>
            </a:r>
          </a:p>
          <a:p>
            <a:r>
              <a:rPr lang="en-US" b="1" dirty="0" smtClean="0">
                <a:solidFill>
                  <a:srgbClr val="002060"/>
                </a:solidFill>
              </a:rPr>
              <a:t>Minimum Wage</a:t>
            </a:r>
          </a:p>
          <a:p>
            <a:r>
              <a:rPr lang="en-US" b="1" dirty="0" smtClean="0">
                <a:solidFill>
                  <a:srgbClr val="002060"/>
                </a:solidFill>
              </a:rPr>
              <a:t>Income In equality</a:t>
            </a:r>
            <a:endParaRPr lang="en-US" b="1" dirty="0">
              <a:solidFill>
                <a:srgbClr val="002060"/>
              </a:solidFill>
            </a:endParaRPr>
          </a:p>
          <a:p>
            <a:r>
              <a:rPr lang="en-US" b="1" dirty="0" smtClean="0">
                <a:solidFill>
                  <a:srgbClr val="002060"/>
                </a:solidFill>
              </a:rPr>
              <a:t>CEO Compensation</a:t>
            </a:r>
          </a:p>
          <a:p>
            <a:r>
              <a:rPr lang="en-US" b="1" dirty="0" smtClean="0">
                <a:solidFill>
                  <a:srgbClr val="002060"/>
                </a:solidFill>
              </a:rPr>
              <a:t>Worker Power</a:t>
            </a:r>
            <a:endParaRPr lang="en-US" b="1" dirty="0">
              <a:solidFill>
                <a:srgbClr val="00206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The Income Gap</a:t>
            </a:r>
            <a:endParaRPr lang="en-US" b="1" dirty="0">
              <a:solidFill>
                <a:srgbClr val="C00000"/>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2209800" y="1447800"/>
            <a:ext cx="4732322" cy="48289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Health Insurance Costs</a:t>
            </a:r>
            <a:endParaRPr lang="en-US" b="1" dirty="0">
              <a:solidFill>
                <a:srgbClr val="C00000"/>
              </a:solidFill>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990600" y="1371600"/>
            <a:ext cx="7117362" cy="44958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Retirement Plans</a:t>
            </a:r>
            <a:endParaRPr lang="en-US" b="1" dirty="0">
              <a:solidFill>
                <a:srgbClr val="C00000"/>
              </a:solidFill>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1295400" y="1524000"/>
            <a:ext cx="6754727" cy="51054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Minimum Wage</a:t>
            </a:r>
            <a:endParaRPr lang="en-US" b="1" dirty="0">
              <a:solidFill>
                <a:srgbClr val="C00000"/>
              </a:solidFill>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1692231" y="1600200"/>
            <a:ext cx="5447872" cy="48006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Average Household Income</a:t>
            </a:r>
            <a:endParaRPr lang="en-US" b="1" dirty="0">
              <a:solidFill>
                <a:srgbClr val="C00000"/>
              </a:solidFill>
            </a:endParaRPr>
          </a:p>
        </p:txBody>
      </p:sp>
      <p:pic>
        <p:nvPicPr>
          <p:cNvPr id="5122" name="Picture 2"/>
          <p:cNvPicPr>
            <a:picLocks noGrp="1" noChangeAspect="1" noChangeArrowheads="1"/>
          </p:cNvPicPr>
          <p:nvPr>
            <p:ph idx="1"/>
          </p:nvPr>
        </p:nvPicPr>
        <p:blipFill>
          <a:blip r:embed="rId2" cstate="print"/>
          <a:srcRect/>
          <a:stretch>
            <a:fillRect/>
          </a:stretch>
        </p:blipFill>
        <p:spPr bwMode="auto">
          <a:xfrm>
            <a:off x="1371600" y="1447800"/>
            <a:ext cx="6730007" cy="4358481"/>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Top 1 Percent</a:t>
            </a:r>
            <a:endParaRPr lang="en-US" b="1" dirty="0">
              <a:solidFill>
                <a:srgbClr val="C00000"/>
              </a:solidFill>
            </a:endParaRPr>
          </a:p>
        </p:txBody>
      </p:sp>
      <p:pic>
        <p:nvPicPr>
          <p:cNvPr id="6146" name="Picture 2"/>
          <p:cNvPicPr>
            <a:picLocks noGrp="1" noChangeAspect="1" noChangeArrowheads="1"/>
          </p:cNvPicPr>
          <p:nvPr>
            <p:ph idx="1"/>
          </p:nvPr>
        </p:nvPicPr>
        <p:blipFill>
          <a:blip r:embed="rId2" cstate="print"/>
          <a:srcRect/>
          <a:stretch>
            <a:fillRect/>
          </a:stretch>
        </p:blipFill>
        <p:spPr bwMode="auto">
          <a:xfrm>
            <a:off x="1219200" y="1676400"/>
            <a:ext cx="6913117" cy="4678363"/>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CEO Compensation</a:t>
            </a:r>
            <a:endParaRPr lang="en-US" b="1" dirty="0">
              <a:solidFill>
                <a:srgbClr val="C00000"/>
              </a:solidFill>
            </a:endParaRPr>
          </a:p>
        </p:txBody>
      </p:sp>
      <p:pic>
        <p:nvPicPr>
          <p:cNvPr id="7170" name="Picture 2"/>
          <p:cNvPicPr>
            <a:picLocks noGrp="1" noChangeAspect="1" noChangeArrowheads="1"/>
          </p:cNvPicPr>
          <p:nvPr>
            <p:ph idx="1"/>
          </p:nvPr>
        </p:nvPicPr>
        <p:blipFill>
          <a:blip r:embed="rId2" cstate="print"/>
          <a:srcRect/>
          <a:stretch>
            <a:fillRect/>
          </a:stretch>
        </p:blipFill>
        <p:spPr bwMode="auto">
          <a:xfrm>
            <a:off x="704146" y="1676400"/>
            <a:ext cx="7708071" cy="4572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C00000"/>
                </a:solidFill>
              </a:rPr>
              <a:t>Growth of Labor</a:t>
            </a:r>
            <a:endParaRPr lang="en-US" b="1" u="sng"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en-US" b="1" dirty="0" smtClean="0">
                <a:solidFill>
                  <a:srgbClr val="002060"/>
                </a:solidFill>
              </a:rPr>
              <a:t>The </a:t>
            </a:r>
            <a:r>
              <a:rPr lang="en-US" b="1" dirty="0">
                <a:solidFill>
                  <a:srgbClr val="002060"/>
                </a:solidFill>
              </a:rPr>
              <a:t>right to organize and bargain collectively by the 1935 National Labor Relations Act (Wagner Act</a:t>
            </a:r>
            <a:r>
              <a:rPr lang="en-US" b="1" dirty="0" smtClean="0">
                <a:solidFill>
                  <a:srgbClr val="002060"/>
                </a:solidFill>
              </a:rPr>
              <a:t>).</a:t>
            </a:r>
          </a:p>
          <a:p>
            <a:r>
              <a:rPr lang="en-US" b="1" dirty="0">
                <a:solidFill>
                  <a:srgbClr val="002060"/>
                </a:solidFill>
              </a:rPr>
              <a:t>A</a:t>
            </a:r>
            <a:r>
              <a:rPr lang="en-US" b="1" dirty="0" smtClean="0">
                <a:solidFill>
                  <a:srgbClr val="002060"/>
                </a:solidFill>
              </a:rPr>
              <a:t> </a:t>
            </a:r>
            <a:r>
              <a:rPr lang="en-US" b="1" dirty="0">
                <a:solidFill>
                  <a:srgbClr val="002060"/>
                </a:solidFill>
              </a:rPr>
              <a:t>major factor in raising wages and benefits of all workers and creating the largest middle class in the world</a:t>
            </a:r>
            <a:r>
              <a:rPr lang="en-US" b="1" dirty="0" smtClean="0">
                <a:solidFill>
                  <a:srgbClr val="002060"/>
                </a:solidFill>
              </a:rPr>
              <a:t>.</a:t>
            </a:r>
          </a:p>
          <a:p>
            <a:r>
              <a:rPr lang="en-US" b="1" dirty="0" smtClean="0">
                <a:solidFill>
                  <a:srgbClr val="002060"/>
                </a:solidFill>
              </a:rPr>
              <a:t>It was </a:t>
            </a:r>
            <a:r>
              <a:rPr lang="en-US" b="1" dirty="0">
                <a:solidFill>
                  <a:srgbClr val="002060"/>
                </a:solidFill>
              </a:rPr>
              <a:t>a major factor in raising wages and benefits of all workers and creating the largest middle class in the world</a:t>
            </a:r>
            <a:r>
              <a:rPr lang="en-US" b="1" dirty="0" smtClean="0">
                <a:solidFill>
                  <a:srgbClr val="002060"/>
                </a:solidFill>
              </a:rPr>
              <a:t>.</a:t>
            </a:r>
          </a:p>
          <a:p>
            <a:r>
              <a:rPr lang="en-US" b="1" dirty="0" smtClean="0">
                <a:solidFill>
                  <a:srgbClr val="002060"/>
                </a:solidFill>
              </a:rPr>
              <a:t>A counterweight to corporate power</a:t>
            </a:r>
            <a:endParaRPr lang="en-US" b="1" dirty="0">
              <a:solidFill>
                <a:srgbClr val="002060"/>
              </a:solidFill>
            </a:endParaRPr>
          </a:p>
          <a:p>
            <a:endParaRPr lang="en-US" dirty="0">
              <a:solidFill>
                <a:srgbClr val="002060"/>
              </a:solidFill>
            </a:endParaRPr>
          </a:p>
          <a:p>
            <a:endParaRPr lang="en-US" dirty="0">
              <a:solidFill>
                <a:srgbClr val="00206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C00000"/>
                </a:solidFill>
              </a:rPr>
              <a:t>The Transformation</a:t>
            </a:r>
            <a:endParaRPr lang="en-US" b="1" u="sng" dirty="0">
              <a:solidFill>
                <a:srgbClr val="C00000"/>
              </a:solidFill>
            </a:endParaRPr>
          </a:p>
        </p:txBody>
      </p:sp>
      <p:sp>
        <p:nvSpPr>
          <p:cNvPr id="3" name="Content Placeholder 2"/>
          <p:cNvSpPr>
            <a:spLocks noGrp="1"/>
          </p:cNvSpPr>
          <p:nvPr>
            <p:ph idx="1"/>
          </p:nvPr>
        </p:nvSpPr>
        <p:spPr/>
        <p:txBody>
          <a:bodyPr/>
          <a:lstStyle/>
          <a:p>
            <a:pPr>
              <a:buNone/>
            </a:pPr>
            <a:r>
              <a:rPr lang="en-US" dirty="0" smtClean="0">
                <a:solidFill>
                  <a:srgbClr val="002060"/>
                </a:solidFill>
              </a:rPr>
              <a:t>        </a:t>
            </a:r>
            <a:r>
              <a:rPr lang="en-US" b="1" dirty="0">
                <a:solidFill>
                  <a:srgbClr val="002060"/>
                </a:solidFill>
              </a:rPr>
              <a:t>There has been a fundamental transformation of the American economy from one where workers were valued and shared fairly in a growing economy gaining access to the middle class to one where most corporations shifted to a philosophy that “maximizes shareholder value” at </a:t>
            </a:r>
            <a:r>
              <a:rPr lang="en-US" b="1" i="1" dirty="0">
                <a:solidFill>
                  <a:srgbClr val="002060"/>
                </a:solidFill>
              </a:rPr>
              <a:t>the expense of</a:t>
            </a:r>
            <a:r>
              <a:rPr lang="en-US" b="1" dirty="0">
                <a:solidFill>
                  <a:srgbClr val="002060"/>
                </a:solidFill>
              </a:rPr>
              <a:t> workers.</a:t>
            </a:r>
            <a:endParaRPr lang="en-US" dirty="0">
              <a:solidFill>
                <a:srgbClr val="00206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Union Impact</a:t>
            </a:r>
            <a:endParaRPr lang="en-US" b="1" dirty="0">
              <a:solidFill>
                <a:srgbClr val="C00000"/>
              </a:solidFill>
            </a:endParaRPr>
          </a:p>
        </p:txBody>
      </p:sp>
      <p:pic>
        <p:nvPicPr>
          <p:cNvPr id="8194" name="Picture 2"/>
          <p:cNvPicPr>
            <a:picLocks noGrp="1" noChangeAspect="1" noChangeArrowheads="1"/>
          </p:cNvPicPr>
          <p:nvPr>
            <p:ph idx="1"/>
          </p:nvPr>
        </p:nvPicPr>
        <p:blipFill>
          <a:blip r:embed="rId2" cstate="print"/>
          <a:srcRect/>
          <a:stretch>
            <a:fillRect/>
          </a:stretch>
        </p:blipFill>
        <p:spPr bwMode="auto">
          <a:xfrm>
            <a:off x="838200" y="1600200"/>
            <a:ext cx="7369739" cy="4936619"/>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cstate="print"/>
          <a:srcRect/>
          <a:stretch>
            <a:fillRect/>
          </a:stretch>
        </p:blipFill>
        <p:spPr bwMode="auto">
          <a:xfrm>
            <a:off x="1600200" y="2133600"/>
            <a:ext cx="5703945" cy="3154168"/>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Union Membership</a:t>
            </a:r>
            <a:endParaRPr lang="en-US" b="1" dirty="0">
              <a:solidFill>
                <a:srgbClr val="C00000"/>
              </a:solidFill>
            </a:endParaRPr>
          </a:p>
        </p:txBody>
      </p:sp>
      <p:pic>
        <p:nvPicPr>
          <p:cNvPr id="10242" name="Picture 2"/>
          <p:cNvPicPr>
            <a:picLocks noGrp="1" noChangeAspect="1" noChangeArrowheads="1"/>
          </p:cNvPicPr>
          <p:nvPr>
            <p:ph idx="1"/>
          </p:nvPr>
        </p:nvPicPr>
        <p:blipFill>
          <a:blip r:embed="rId2" cstate="print"/>
          <a:srcRect/>
          <a:stretch>
            <a:fillRect/>
          </a:stretch>
        </p:blipFill>
        <p:spPr bwMode="auto">
          <a:xfrm>
            <a:off x="1066800" y="1905000"/>
            <a:ext cx="6967375" cy="3652044"/>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Union Wage Premium</a:t>
            </a:r>
            <a:endParaRPr lang="en-US" b="1" dirty="0">
              <a:solidFill>
                <a:srgbClr val="C00000"/>
              </a:solidFill>
            </a:endParaRPr>
          </a:p>
        </p:txBody>
      </p:sp>
      <p:pic>
        <p:nvPicPr>
          <p:cNvPr id="11266" name="Picture 2"/>
          <p:cNvPicPr>
            <a:picLocks noGrp="1" noChangeAspect="1" noChangeArrowheads="1"/>
          </p:cNvPicPr>
          <p:nvPr>
            <p:ph idx="1"/>
          </p:nvPr>
        </p:nvPicPr>
        <p:blipFill>
          <a:blip r:embed="rId2" cstate="print"/>
          <a:srcRect/>
          <a:stretch>
            <a:fillRect/>
          </a:stretch>
        </p:blipFill>
        <p:spPr bwMode="auto">
          <a:xfrm>
            <a:off x="685800" y="1676400"/>
            <a:ext cx="7733581" cy="4595019"/>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Union Benefits</a:t>
            </a:r>
            <a:endParaRPr lang="en-US" b="1" dirty="0">
              <a:solidFill>
                <a:srgbClr val="C00000"/>
              </a:solidFill>
            </a:endParaRPr>
          </a:p>
        </p:txBody>
      </p:sp>
      <p:pic>
        <p:nvPicPr>
          <p:cNvPr id="12290" name="Picture 2"/>
          <p:cNvPicPr>
            <a:picLocks noGrp="1" noChangeAspect="1" noChangeArrowheads="1"/>
          </p:cNvPicPr>
          <p:nvPr>
            <p:ph idx="1"/>
          </p:nvPr>
        </p:nvPicPr>
        <p:blipFill>
          <a:blip r:embed="rId2" cstate="print"/>
          <a:srcRect/>
          <a:stretch>
            <a:fillRect/>
          </a:stretch>
        </p:blipFill>
        <p:spPr bwMode="auto">
          <a:xfrm>
            <a:off x="1524000" y="1698660"/>
            <a:ext cx="6476999" cy="4599608"/>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Union Membership by Country</a:t>
            </a:r>
            <a:endParaRPr lang="en-US" b="1" dirty="0">
              <a:solidFill>
                <a:srgbClr val="C00000"/>
              </a:solidFill>
            </a:endParaRPr>
          </a:p>
        </p:txBody>
      </p:sp>
      <p:pic>
        <p:nvPicPr>
          <p:cNvPr id="13314" name="Picture 2"/>
          <p:cNvPicPr>
            <a:picLocks noGrp="1" noChangeAspect="1" noChangeArrowheads="1"/>
          </p:cNvPicPr>
          <p:nvPr>
            <p:ph idx="1"/>
          </p:nvPr>
        </p:nvPicPr>
        <p:blipFill>
          <a:blip r:embed="rId2" cstate="print"/>
          <a:srcRect/>
          <a:stretch>
            <a:fillRect/>
          </a:stretch>
        </p:blipFill>
        <p:spPr bwMode="auto">
          <a:xfrm>
            <a:off x="1905000" y="1371600"/>
            <a:ext cx="5555877" cy="58674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U.S. Union Membership</a:t>
            </a:r>
            <a:endParaRPr lang="en-US" b="1" dirty="0">
              <a:solidFill>
                <a:srgbClr val="C00000"/>
              </a:solidFill>
            </a:endParaRPr>
          </a:p>
        </p:txBody>
      </p:sp>
      <p:pic>
        <p:nvPicPr>
          <p:cNvPr id="14338" name="Picture 2"/>
          <p:cNvPicPr>
            <a:picLocks noGrp="1" noChangeAspect="1" noChangeArrowheads="1"/>
          </p:cNvPicPr>
          <p:nvPr>
            <p:ph idx="1"/>
          </p:nvPr>
        </p:nvPicPr>
        <p:blipFill>
          <a:blip r:embed="rId2" cstate="print"/>
          <a:srcRect/>
          <a:stretch>
            <a:fillRect/>
          </a:stretch>
        </p:blipFill>
        <p:spPr bwMode="auto">
          <a:xfrm>
            <a:off x="1828800" y="1600200"/>
            <a:ext cx="5910671" cy="4935204"/>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C00000"/>
                </a:solidFill>
              </a:rPr>
              <a:t>The Attack on Labor</a:t>
            </a:r>
            <a:endParaRPr lang="en-US" b="1" u="sng" dirty="0">
              <a:solidFill>
                <a:srgbClr val="C00000"/>
              </a:solidFill>
            </a:endParaRPr>
          </a:p>
        </p:txBody>
      </p:sp>
      <p:sp>
        <p:nvSpPr>
          <p:cNvPr id="3" name="Content Placeholder 2"/>
          <p:cNvSpPr>
            <a:spLocks noGrp="1"/>
          </p:cNvSpPr>
          <p:nvPr>
            <p:ph idx="1"/>
          </p:nvPr>
        </p:nvSpPr>
        <p:spPr/>
        <p:txBody>
          <a:bodyPr/>
          <a:lstStyle/>
          <a:p>
            <a:r>
              <a:rPr lang="en-US" b="1" dirty="0" smtClean="0">
                <a:solidFill>
                  <a:srgbClr val="002060"/>
                </a:solidFill>
              </a:rPr>
              <a:t>The exclusive </a:t>
            </a:r>
            <a:r>
              <a:rPr lang="en-US" b="1" dirty="0">
                <a:solidFill>
                  <a:srgbClr val="002060"/>
                </a:solidFill>
              </a:rPr>
              <a:t>focus on “shareholder value” led to a strategy to weaken unions.     </a:t>
            </a:r>
            <a:endParaRPr lang="en-US" b="1" dirty="0" smtClean="0">
              <a:solidFill>
                <a:srgbClr val="002060"/>
              </a:solidFill>
            </a:endParaRPr>
          </a:p>
          <a:p>
            <a:r>
              <a:rPr lang="en-US" b="1" dirty="0">
                <a:solidFill>
                  <a:srgbClr val="002060"/>
                </a:solidFill>
              </a:rPr>
              <a:t> Ever since Ronald Reagan broke the air traffic controllers union in 1981, many corporations and their right-wing allies have carried out a vicious, no-holds-barred, ongoing war against organized labor. </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C00000"/>
                </a:solidFill>
              </a:rPr>
              <a:t>Kate </a:t>
            </a:r>
            <a:r>
              <a:rPr lang="en-US" b="1" u="sng" dirty="0" err="1" smtClean="0">
                <a:solidFill>
                  <a:srgbClr val="C00000"/>
                </a:solidFill>
              </a:rPr>
              <a:t>Bronfenbenner</a:t>
            </a:r>
            <a:endParaRPr lang="en-US" b="1" u="sng" dirty="0">
              <a:solidFill>
                <a:srgbClr val="C00000"/>
              </a:solidFill>
            </a:endParaRPr>
          </a:p>
        </p:txBody>
      </p:sp>
      <p:sp>
        <p:nvSpPr>
          <p:cNvPr id="3" name="Content Placeholder 2"/>
          <p:cNvSpPr>
            <a:spLocks noGrp="1"/>
          </p:cNvSpPr>
          <p:nvPr>
            <p:ph idx="1"/>
          </p:nvPr>
        </p:nvSpPr>
        <p:spPr/>
        <p:txBody>
          <a:bodyPr/>
          <a:lstStyle/>
          <a:p>
            <a:pPr>
              <a:buNone/>
            </a:pPr>
            <a:r>
              <a:rPr lang="en-US" b="1" i="1" dirty="0" smtClean="0">
                <a:solidFill>
                  <a:srgbClr val="002060"/>
                </a:solidFill>
              </a:rPr>
              <a:t>    No </a:t>
            </a:r>
            <a:r>
              <a:rPr lang="en-US" b="1" i="1" dirty="0">
                <a:solidFill>
                  <a:srgbClr val="002060"/>
                </a:solidFill>
              </a:rPr>
              <a:t>Holds barred – The Intensification of </a:t>
            </a:r>
            <a:r>
              <a:rPr lang="en-US" b="1" i="1" dirty="0" smtClean="0">
                <a:solidFill>
                  <a:srgbClr val="002060"/>
                </a:solidFill>
              </a:rPr>
              <a:t>   Employer Opposition </a:t>
            </a:r>
            <a:r>
              <a:rPr lang="en-US" b="1" i="1" dirty="0">
                <a:solidFill>
                  <a:srgbClr val="002060"/>
                </a:solidFill>
              </a:rPr>
              <a:t>to </a:t>
            </a:r>
            <a:r>
              <a:rPr lang="en-US" b="1" i="1" dirty="0" smtClean="0">
                <a:solidFill>
                  <a:srgbClr val="002060"/>
                </a:solidFill>
              </a:rPr>
              <a:t>Organizing</a:t>
            </a:r>
          </a:p>
          <a:p>
            <a:pPr marL="514350" indent="-514350">
              <a:buNone/>
            </a:pPr>
            <a:r>
              <a:rPr lang="en-US" b="1" dirty="0" smtClean="0">
                <a:solidFill>
                  <a:srgbClr val="002060"/>
                </a:solidFill>
              </a:rPr>
              <a:t>     - Captive audience meetings</a:t>
            </a:r>
          </a:p>
          <a:p>
            <a:pPr marL="514350" indent="-514350">
              <a:buNone/>
            </a:pPr>
            <a:r>
              <a:rPr lang="en-US" b="1" dirty="0">
                <a:solidFill>
                  <a:srgbClr val="002060"/>
                </a:solidFill>
              </a:rPr>
              <a:t>	</a:t>
            </a:r>
            <a:r>
              <a:rPr lang="en-US" b="1" dirty="0" smtClean="0">
                <a:solidFill>
                  <a:srgbClr val="002060"/>
                </a:solidFill>
              </a:rPr>
              <a:t>- One-on one-meetings</a:t>
            </a:r>
          </a:p>
          <a:p>
            <a:pPr marL="514350" indent="-514350">
              <a:buNone/>
            </a:pPr>
            <a:r>
              <a:rPr lang="en-US" b="1" dirty="0">
                <a:solidFill>
                  <a:srgbClr val="002060"/>
                </a:solidFill>
              </a:rPr>
              <a:t>	</a:t>
            </a:r>
            <a:r>
              <a:rPr lang="en-US" b="1" dirty="0" smtClean="0">
                <a:solidFill>
                  <a:srgbClr val="002060"/>
                </a:solidFill>
              </a:rPr>
              <a:t>- Anti-union committees</a:t>
            </a:r>
          </a:p>
          <a:p>
            <a:pPr marL="514350" indent="-514350">
              <a:buNone/>
            </a:pPr>
            <a:r>
              <a:rPr lang="en-US" b="1" dirty="0">
                <a:solidFill>
                  <a:srgbClr val="002060"/>
                </a:solidFill>
              </a:rPr>
              <a:t>	</a:t>
            </a:r>
            <a:r>
              <a:rPr lang="en-US" b="1" dirty="0" smtClean="0">
                <a:solidFill>
                  <a:srgbClr val="002060"/>
                </a:solidFill>
              </a:rPr>
              <a:t>- Threatening to close</a:t>
            </a:r>
          </a:p>
          <a:p>
            <a:pPr marL="514350" indent="-514350">
              <a:buNone/>
            </a:pPr>
            <a:r>
              <a:rPr lang="en-US" b="1" dirty="0">
                <a:solidFill>
                  <a:srgbClr val="002060"/>
                </a:solidFill>
              </a:rPr>
              <a:t>	</a:t>
            </a:r>
            <a:r>
              <a:rPr lang="en-US" b="1" dirty="0" smtClean="0">
                <a:solidFill>
                  <a:srgbClr val="002060"/>
                </a:solidFill>
              </a:rPr>
              <a:t>-  Illegal discharges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C00000"/>
                </a:solidFill>
              </a:rPr>
              <a:t>Public Sector Attack</a:t>
            </a:r>
            <a:endParaRPr lang="en-US" b="1" u="sng" dirty="0">
              <a:solidFill>
                <a:srgbClr val="C00000"/>
              </a:solidFill>
            </a:endParaRPr>
          </a:p>
        </p:txBody>
      </p:sp>
      <p:sp>
        <p:nvSpPr>
          <p:cNvPr id="3" name="Content Placeholder 2"/>
          <p:cNvSpPr>
            <a:spLocks noGrp="1"/>
          </p:cNvSpPr>
          <p:nvPr>
            <p:ph idx="1"/>
          </p:nvPr>
        </p:nvSpPr>
        <p:spPr/>
        <p:txBody>
          <a:bodyPr/>
          <a:lstStyle/>
          <a:p>
            <a:r>
              <a:rPr lang="en-US" b="1" dirty="0" smtClean="0">
                <a:solidFill>
                  <a:srgbClr val="002060"/>
                </a:solidFill>
              </a:rPr>
              <a:t>Focus on “Battleground States.”</a:t>
            </a:r>
          </a:p>
          <a:p>
            <a:r>
              <a:rPr lang="en-US" b="1" dirty="0" smtClean="0">
                <a:solidFill>
                  <a:srgbClr val="002060"/>
                </a:solidFill>
              </a:rPr>
              <a:t>Undermine wages, working conditions, legal protections, bargaining power, political power.</a:t>
            </a:r>
          </a:p>
          <a:p>
            <a:r>
              <a:rPr lang="en-US" b="1" dirty="0" smtClean="0">
                <a:solidFill>
                  <a:srgbClr val="002060"/>
                </a:solidFill>
              </a:rPr>
              <a:t>Focus on “right-to-work” laws</a:t>
            </a:r>
          </a:p>
          <a:p>
            <a:r>
              <a:rPr lang="en-US" b="1" dirty="0" smtClean="0">
                <a:solidFill>
                  <a:srgbClr val="002060"/>
                </a:solidFill>
              </a:rPr>
              <a:t>The Friedrichs case</a:t>
            </a:r>
            <a:endParaRPr lang="en-US" b="1" dirty="0">
              <a:solidFill>
                <a:srgbClr val="00206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C00000"/>
                </a:solidFill>
              </a:rPr>
              <a:t>A New </a:t>
            </a:r>
            <a:r>
              <a:rPr lang="en-US" b="1" u="sng" dirty="0">
                <a:solidFill>
                  <a:srgbClr val="C00000"/>
                </a:solidFill>
              </a:rPr>
              <a:t>P</a:t>
            </a:r>
            <a:r>
              <a:rPr lang="en-US" b="1" u="sng" dirty="0" smtClean="0">
                <a:solidFill>
                  <a:srgbClr val="C00000"/>
                </a:solidFill>
              </a:rPr>
              <a:t>olitical Strategy</a:t>
            </a:r>
            <a:endParaRPr lang="en-US" b="1" u="sng" dirty="0">
              <a:solidFill>
                <a:srgbClr val="C00000"/>
              </a:solidFill>
            </a:endParaRPr>
          </a:p>
        </p:txBody>
      </p:sp>
      <p:sp>
        <p:nvSpPr>
          <p:cNvPr id="3" name="Content Placeholder 2"/>
          <p:cNvSpPr>
            <a:spLocks noGrp="1"/>
          </p:cNvSpPr>
          <p:nvPr>
            <p:ph idx="1"/>
          </p:nvPr>
        </p:nvSpPr>
        <p:spPr/>
        <p:txBody>
          <a:bodyPr/>
          <a:lstStyle/>
          <a:p>
            <a:pPr>
              <a:buNone/>
            </a:pPr>
            <a:r>
              <a:rPr lang="en-US" b="1" dirty="0" smtClean="0"/>
              <a:t>      </a:t>
            </a:r>
          </a:p>
          <a:p>
            <a:pPr>
              <a:buNone/>
            </a:pPr>
            <a:r>
              <a:rPr lang="en-US" b="1" dirty="0"/>
              <a:t> </a:t>
            </a:r>
            <a:r>
              <a:rPr lang="en-US" b="1" dirty="0" smtClean="0"/>
              <a:t>       </a:t>
            </a:r>
            <a:r>
              <a:rPr lang="en-US" b="1" dirty="0">
                <a:solidFill>
                  <a:srgbClr val="002060"/>
                </a:solidFill>
              </a:rPr>
              <a:t>Compounding the problem, at the same time corporations adopted a new a new partisan political strategy when they aligned with the increasingly right wing of the Republican </a:t>
            </a:r>
            <a:r>
              <a:rPr lang="en-US" b="1" dirty="0" smtClean="0">
                <a:solidFill>
                  <a:srgbClr val="002060"/>
                </a:solidFill>
              </a:rPr>
              <a:t>Party.</a:t>
            </a:r>
            <a:endParaRPr lang="en-US" b="1" dirty="0">
              <a:solidFill>
                <a:srgbClr val="00206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C00000"/>
                </a:solidFill>
              </a:rPr>
              <a:t>The Real Motive</a:t>
            </a:r>
            <a:endParaRPr lang="en-US" b="1" u="sng" dirty="0">
              <a:solidFill>
                <a:srgbClr val="C00000"/>
              </a:solidFill>
            </a:endParaRPr>
          </a:p>
        </p:txBody>
      </p:sp>
      <p:sp>
        <p:nvSpPr>
          <p:cNvPr id="3" name="Content Placeholder 2"/>
          <p:cNvSpPr>
            <a:spLocks noGrp="1"/>
          </p:cNvSpPr>
          <p:nvPr>
            <p:ph idx="1"/>
          </p:nvPr>
        </p:nvSpPr>
        <p:spPr/>
        <p:txBody>
          <a:bodyPr>
            <a:normAutofit fontScale="92500"/>
          </a:bodyPr>
          <a:lstStyle/>
          <a:p>
            <a:r>
              <a:rPr lang="en-US" b="1" i="1" dirty="0" smtClean="0">
                <a:solidFill>
                  <a:srgbClr val="002060"/>
                </a:solidFill>
              </a:rPr>
              <a:t>This battle </a:t>
            </a:r>
            <a:r>
              <a:rPr lang="en-US" b="1" i="1" dirty="0">
                <a:solidFill>
                  <a:srgbClr val="002060"/>
                </a:solidFill>
              </a:rPr>
              <a:t>is about eliminating unions so that </a:t>
            </a:r>
            <a:r>
              <a:rPr lang="en-US" b="1" i="1" dirty="0" smtClean="0">
                <a:solidFill>
                  <a:srgbClr val="002060"/>
                </a:solidFill>
              </a:rPr>
              <a:t>the </a:t>
            </a:r>
            <a:r>
              <a:rPr lang="en-US" b="1" i="1" dirty="0">
                <a:solidFill>
                  <a:srgbClr val="002060"/>
                </a:solidFill>
              </a:rPr>
              <a:t>money is not </a:t>
            </a:r>
            <a:r>
              <a:rPr lang="en-US" b="1" i="1" dirty="0" smtClean="0">
                <a:solidFill>
                  <a:srgbClr val="002060"/>
                </a:solidFill>
              </a:rPr>
              <a:t>there </a:t>
            </a:r>
            <a:r>
              <a:rPr lang="en-US" b="1" i="1" dirty="0">
                <a:solidFill>
                  <a:srgbClr val="002060"/>
                </a:solidFill>
              </a:rPr>
              <a:t>for the labor movement</a:t>
            </a:r>
            <a:r>
              <a:rPr lang="en-US" b="1" i="1" dirty="0" smtClean="0">
                <a:solidFill>
                  <a:srgbClr val="002060"/>
                </a:solidFill>
              </a:rPr>
              <a:t>.</a:t>
            </a:r>
            <a:r>
              <a:rPr lang="en-US" b="1" dirty="0">
                <a:solidFill>
                  <a:srgbClr val="002060"/>
                </a:solidFill>
              </a:rPr>
              <a:t/>
            </a:r>
            <a:br>
              <a:rPr lang="en-US" b="1" dirty="0">
                <a:solidFill>
                  <a:srgbClr val="002060"/>
                </a:solidFill>
              </a:rPr>
            </a:br>
            <a:r>
              <a:rPr lang="en-US" sz="2200" b="1" dirty="0" smtClean="0">
                <a:solidFill>
                  <a:srgbClr val="002060"/>
                </a:solidFill>
              </a:rPr>
              <a:t>                                                      Scott Fitzgerald, Wisconsin Senate Leader</a:t>
            </a:r>
          </a:p>
          <a:p>
            <a:endParaRPr lang="en-US" b="1" i="1" dirty="0" smtClean="0">
              <a:solidFill>
                <a:srgbClr val="002060"/>
              </a:solidFill>
            </a:endParaRPr>
          </a:p>
          <a:p>
            <a:r>
              <a:rPr lang="en-US" b="1" i="1" dirty="0" smtClean="0">
                <a:solidFill>
                  <a:srgbClr val="002060"/>
                </a:solidFill>
              </a:rPr>
              <a:t>We </a:t>
            </a:r>
            <a:r>
              <a:rPr lang="en-US" b="1" i="1" dirty="0">
                <a:solidFill>
                  <a:srgbClr val="002060"/>
                </a:solidFill>
              </a:rPr>
              <a:t>fight these battles on taxes and regulations but really what we would like to see is to take the unions out at the knees so they don’t have the resources to fight these battles</a:t>
            </a:r>
            <a:r>
              <a:rPr lang="en-US" b="1" i="1" dirty="0" smtClean="0">
                <a:solidFill>
                  <a:srgbClr val="002060"/>
                </a:solidFill>
              </a:rPr>
              <a:t>.</a:t>
            </a:r>
          </a:p>
          <a:p>
            <a:pPr>
              <a:buNone/>
            </a:pPr>
            <a:r>
              <a:rPr lang="en-US" sz="2000" b="1" i="1" dirty="0">
                <a:solidFill>
                  <a:srgbClr val="002060"/>
                </a:solidFill>
              </a:rPr>
              <a:t> </a:t>
            </a:r>
            <a:r>
              <a:rPr lang="en-US" sz="2000" b="1" i="1" dirty="0" smtClean="0">
                <a:solidFill>
                  <a:srgbClr val="002060"/>
                </a:solidFill>
              </a:rPr>
              <a:t>                                                                             </a:t>
            </a:r>
            <a:r>
              <a:rPr lang="en-US" sz="2200" b="1" i="1" dirty="0" smtClean="0">
                <a:solidFill>
                  <a:srgbClr val="002060"/>
                </a:solidFill>
              </a:rPr>
              <a:t>Michigan AFP Director</a:t>
            </a:r>
            <a:r>
              <a:rPr lang="en-US" sz="2000" b="1" dirty="0">
                <a:solidFill>
                  <a:srgbClr val="002060"/>
                </a:solidFill>
              </a:rPr>
              <a:t/>
            </a:r>
            <a:br>
              <a:rPr lang="en-US" sz="2000" b="1" dirty="0">
                <a:solidFill>
                  <a:srgbClr val="002060"/>
                </a:solidFill>
              </a:rPr>
            </a:br>
            <a:endParaRPr lang="en-US" sz="2000" b="1" dirty="0">
              <a:solidFill>
                <a:srgbClr val="00206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C00000"/>
                </a:solidFill>
              </a:rPr>
              <a:t>Whose Expense?</a:t>
            </a:r>
            <a:endParaRPr lang="en-US" b="1" u="sng" dirty="0">
              <a:solidFill>
                <a:srgbClr val="C00000"/>
              </a:solidFill>
            </a:endParaRPr>
          </a:p>
        </p:txBody>
      </p:sp>
      <p:sp>
        <p:nvSpPr>
          <p:cNvPr id="3" name="Content Placeholder 2"/>
          <p:cNvSpPr>
            <a:spLocks noGrp="1"/>
          </p:cNvSpPr>
          <p:nvPr>
            <p:ph idx="1"/>
          </p:nvPr>
        </p:nvSpPr>
        <p:spPr/>
        <p:txBody>
          <a:bodyPr/>
          <a:lstStyle/>
          <a:p>
            <a:pPr>
              <a:buNone/>
            </a:pPr>
            <a:r>
              <a:rPr lang="en-US" dirty="0" smtClean="0"/>
              <a:t>       </a:t>
            </a:r>
            <a:r>
              <a:rPr lang="en-US" b="1" dirty="0" smtClean="0">
                <a:solidFill>
                  <a:srgbClr val="002060"/>
                </a:solidFill>
              </a:rPr>
              <a:t>This is a well-orchestrated </a:t>
            </a:r>
            <a:r>
              <a:rPr lang="en-US" b="1" dirty="0">
                <a:solidFill>
                  <a:srgbClr val="002060"/>
                </a:solidFill>
              </a:rPr>
              <a:t>and implemented </a:t>
            </a:r>
            <a:r>
              <a:rPr lang="en-US" b="1" dirty="0" smtClean="0">
                <a:solidFill>
                  <a:srgbClr val="002060"/>
                </a:solidFill>
              </a:rPr>
              <a:t>strategy </a:t>
            </a:r>
            <a:r>
              <a:rPr lang="en-US" b="1" dirty="0">
                <a:solidFill>
                  <a:srgbClr val="002060"/>
                </a:solidFill>
              </a:rPr>
              <a:t>of American business, conservative foundations and their backers, and a significant portion of the modern Republican Party to fundamentally alter the US economic and political landscape to reward capital at </a:t>
            </a:r>
            <a:r>
              <a:rPr lang="en-US" b="1" i="1" dirty="0">
                <a:solidFill>
                  <a:srgbClr val="002060"/>
                </a:solidFill>
              </a:rPr>
              <a:t>the expense of </a:t>
            </a:r>
            <a:r>
              <a:rPr lang="en-US" b="1" dirty="0">
                <a:solidFill>
                  <a:srgbClr val="002060"/>
                </a:solidFill>
              </a:rPr>
              <a:t>labor resulting in ever increasing income </a:t>
            </a:r>
            <a:r>
              <a:rPr lang="en-US" b="1" dirty="0" smtClean="0">
                <a:solidFill>
                  <a:srgbClr val="002060"/>
                </a:solidFill>
              </a:rPr>
              <a:t>and wealth inequality.</a:t>
            </a:r>
            <a:endParaRPr lang="en-US" b="1" dirty="0">
              <a:solidFill>
                <a:srgbClr val="00206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C00000"/>
                </a:solidFill>
              </a:rPr>
              <a:t>The Obama Record</a:t>
            </a:r>
            <a:endParaRPr lang="en-US" b="1" u="sng" dirty="0">
              <a:solidFill>
                <a:srgbClr val="C00000"/>
              </a:solidFill>
            </a:endParaRPr>
          </a:p>
        </p:txBody>
      </p:sp>
      <p:sp>
        <p:nvSpPr>
          <p:cNvPr id="3" name="Content Placeholder 2"/>
          <p:cNvSpPr>
            <a:spLocks noGrp="1"/>
          </p:cNvSpPr>
          <p:nvPr>
            <p:ph idx="1"/>
          </p:nvPr>
        </p:nvSpPr>
        <p:spPr>
          <a:xfrm>
            <a:off x="304800" y="1219200"/>
            <a:ext cx="8229600" cy="5410200"/>
          </a:xfrm>
        </p:spPr>
        <p:txBody>
          <a:bodyPr>
            <a:normAutofit/>
          </a:bodyPr>
          <a:lstStyle/>
          <a:p>
            <a:pPr lvl="0"/>
            <a:r>
              <a:rPr lang="en-US" b="1" dirty="0">
                <a:solidFill>
                  <a:srgbClr val="002060"/>
                </a:solidFill>
              </a:rPr>
              <a:t>75 months of economic expansion, better than the recovery under Ronald Reagan.</a:t>
            </a:r>
          </a:p>
          <a:p>
            <a:r>
              <a:rPr lang="en-US" b="1" dirty="0">
                <a:solidFill>
                  <a:srgbClr val="002060"/>
                </a:solidFill>
              </a:rPr>
              <a:t>The longest period of private sector job creation in American </a:t>
            </a:r>
            <a:r>
              <a:rPr lang="en-US" b="1" dirty="0" smtClean="0">
                <a:solidFill>
                  <a:srgbClr val="002060"/>
                </a:solidFill>
              </a:rPr>
              <a:t>history.</a:t>
            </a:r>
          </a:p>
          <a:p>
            <a:pPr lvl="0"/>
            <a:r>
              <a:rPr lang="en-US" b="1" dirty="0">
                <a:solidFill>
                  <a:srgbClr val="002060"/>
                </a:solidFill>
              </a:rPr>
              <a:t>Since the Great Recession ended, twelve million new jobs have been created</a:t>
            </a:r>
            <a:r>
              <a:rPr lang="en-US" b="1" dirty="0" smtClean="0">
                <a:solidFill>
                  <a:srgbClr val="002060"/>
                </a:solidFill>
              </a:rPr>
              <a:t>.</a:t>
            </a:r>
          </a:p>
          <a:p>
            <a:r>
              <a:rPr lang="en-US" b="1" dirty="0">
                <a:solidFill>
                  <a:srgbClr val="002060"/>
                </a:solidFill>
              </a:rPr>
              <a:t>The stock market continues to set new highs reaching 1800</a:t>
            </a:r>
            <a:r>
              <a:rPr lang="en-US" b="1" dirty="0" smtClean="0">
                <a:solidFill>
                  <a:srgbClr val="002060"/>
                </a:solidFill>
              </a:rPr>
              <a:t>.</a:t>
            </a:r>
            <a:endParaRPr lang="en-US" b="1" dirty="0">
              <a:solidFill>
                <a:srgbClr val="002060"/>
              </a:solidFill>
            </a:endParaRPr>
          </a:p>
          <a:p>
            <a:pPr lvl="0"/>
            <a:r>
              <a:rPr lang="en-US" b="1" dirty="0">
                <a:solidFill>
                  <a:srgbClr val="002060"/>
                </a:solidFill>
              </a:rPr>
              <a:t>At least 18 million more Americans now have health insurance than before</a:t>
            </a:r>
            <a:r>
              <a:rPr lang="en-US" dirty="0">
                <a:solidFill>
                  <a:srgbClr val="002060"/>
                </a:solidFill>
              </a:rPr>
              <a:t>.</a:t>
            </a:r>
          </a:p>
          <a:p>
            <a:pPr lvl="0"/>
            <a:endParaRPr lang="en-US" dirty="0"/>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C00000"/>
                </a:solidFill>
              </a:rPr>
              <a:t>International Comparisons</a:t>
            </a:r>
            <a:endParaRPr lang="en-US" b="1" u="sng" dirty="0">
              <a:solidFill>
                <a:srgbClr val="C00000"/>
              </a:solidFill>
            </a:endParaRPr>
          </a:p>
        </p:txBody>
      </p:sp>
      <p:sp>
        <p:nvSpPr>
          <p:cNvPr id="3" name="Content Placeholder 2"/>
          <p:cNvSpPr>
            <a:spLocks noGrp="1"/>
          </p:cNvSpPr>
          <p:nvPr>
            <p:ph idx="1"/>
          </p:nvPr>
        </p:nvSpPr>
        <p:spPr/>
        <p:txBody>
          <a:bodyPr/>
          <a:lstStyle/>
          <a:p>
            <a:pPr>
              <a:buNone/>
            </a:pPr>
            <a:r>
              <a:rPr lang="en-US" b="1" dirty="0" smtClean="0"/>
              <a:t>     </a:t>
            </a:r>
            <a:r>
              <a:rPr lang="en-US" b="1" dirty="0">
                <a:solidFill>
                  <a:srgbClr val="002060"/>
                </a:solidFill>
              </a:rPr>
              <a:t>Germany, as well as most Western European democracies, embraces the concept of “social partners,” meaning that they see business, labor and government as “partners” in efforts to build an economy that works for their country and all of its stakeholders, including </a:t>
            </a:r>
            <a:r>
              <a:rPr lang="en-US" b="1" dirty="0" smtClean="0">
                <a:solidFill>
                  <a:srgbClr val="002060"/>
                </a:solidFill>
              </a:rPr>
              <a:t>workers.</a:t>
            </a:r>
            <a:endParaRPr lang="en-US" b="1" dirty="0">
              <a:solidFill>
                <a:srgbClr val="00206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C00000"/>
                </a:solidFill>
              </a:rPr>
              <a:t>Germany</a:t>
            </a:r>
            <a:endParaRPr lang="en-US" b="1" u="sng" dirty="0">
              <a:solidFill>
                <a:srgbClr val="C00000"/>
              </a:solidFill>
            </a:endParaRPr>
          </a:p>
        </p:txBody>
      </p:sp>
      <p:sp>
        <p:nvSpPr>
          <p:cNvPr id="3" name="Content Placeholder 2"/>
          <p:cNvSpPr>
            <a:spLocks noGrp="1"/>
          </p:cNvSpPr>
          <p:nvPr>
            <p:ph idx="1"/>
          </p:nvPr>
        </p:nvSpPr>
        <p:spPr>
          <a:xfrm>
            <a:off x="533400" y="1447800"/>
            <a:ext cx="8229600" cy="4953000"/>
          </a:xfrm>
        </p:spPr>
        <p:txBody>
          <a:bodyPr>
            <a:normAutofit fontScale="92500"/>
          </a:bodyPr>
          <a:lstStyle/>
          <a:p>
            <a:r>
              <a:rPr lang="en-US" b="1" dirty="0">
                <a:solidFill>
                  <a:srgbClr val="002060"/>
                </a:solidFill>
              </a:rPr>
              <a:t>German unions represent nearly three times the percentage of workers than is found in the U.S. </a:t>
            </a:r>
            <a:endParaRPr lang="en-US" b="1" dirty="0" smtClean="0">
              <a:solidFill>
                <a:srgbClr val="002060"/>
              </a:solidFill>
            </a:endParaRPr>
          </a:p>
          <a:p>
            <a:r>
              <a:rPr lang="en-US" b="1" i="1" dirty="0" smtClean="0">
                <a:solidFill>
                  <a:srgbClr val="002060"/>
                </a:solidFill>
              </a:rPr>
              <a:t>Codetermination: </a:t>
            </a:r>
            <a:r>
              <a:rPr lang="en-US" b="1" dirty="0" smtClean="0">
                <a:solidFill>
                  <a:srgbClr val="002060"/>
                </a:solidFill>
              </a:rPr>
              <a:t>workers </a:t>
            </a:r>
            <a:r>
              <a:rPr lang="en-US" b="1" dirty="0">
                <a:solidFill>
                  <a:srgbClr val="002060"/>
                </a:solidFill>
              </a:rPr>
              <a:t>have an equal number of representatives on corporate </a:t>
            </a:r>
            <a:r>
              <a:rPr lang="en-US" b="1" dirty="0" smtClean="0">
                <a:solidFill>
                  <a:srgbClr val="002060"/>
                </a:solidFill>
              </a:rPr>
              <a:t>boards.</a:t>
            </a:r>
          </a:p>
          <a:p>
            <a:r>
              <a:rPr lang="en-US" b="1" dirty="0">
                <a:solidFill>
                  <a:srgbClr val="002060"/>
                </a:solidFill>
              </a:rPr>
              <a:t>German industrial workers’ wages and benefits are about one-third higher than in the U.S</a:t>
            </a:r>
            <a:r>
              <a:rPr lang="en-US" b="1" dirty="0" smtClean="0">
                <a:solidFill>
                  <a:srgbClr val="002060"/>
                </a:solidFill>
              </a:rPr>
              <a:t>.</a:t>
            </a:r>
          </a:p>
          <a:p>
            <a:r>
              <a:rPr lang="en-US" b="1" dirty="0" smtClean="0">
                <a:solidFill>
                  <a:srgbClr val="002060"/>
                </a:solidFill>
              </a:rPr>
              <a:t>Germany </a:t>
            </a:r>
            <a:r>
              <a:rPr lang="en-US" b="1" dirty="0">
                <a:solidFill>
                  <a:srgbClr val="002060"/>
                </a:solidFill>
              </a:rPr>
              <a:t>runs a trade surplus only second to </a:t>
            </a:r>
            <a:r>
              <a:rPr lang="en-US" b="1" dirty="0" smtClean="0">
                <a:solidFill>
                  <a:srgbClr val="002060"/>
                </a:solidFill>
              </a:rPr>
              <a:t>China</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C00000"/>
                </a:solidFill>
              </a:rPr>
              <a:t>Key to Germany’s Success</a:t>
            </a:r>
            <a:endParaRPr lang="en-US" b="1" u="sng" dirty="0">
              <a:solidFill>
                <a:srgbClr val="C00000"/>
              </a:solidFill>
            </a:endParaRPr>
          </a:p>
        </p:txBody>
      </p:sp>
      <p:sp>
        <p:nvSpPr>
          <p:cNvPr id="3" name="Content Placeholder 2"/>
          <p:cNvSpPr>
            <a:spLocks noGrp="1"/>
          </p:cNvSpPr>
          <p:nvPr>
            <p:ph idx="1"/>
          </p:nvPr>
        </p:nvSpPr>
        <p:spPr/>
        <p:txBody>
          <a:bodyPr/>
          <a:lstStyle/>
          <a:p>
            <a:pPr>
              <a:buNone/>
            </a:pPr>
            <a:r>
              <a:rPr lang="en-US" b="1" dirty="0" smtClean="0"/>
              <a:t>       </a:t>
            </a:r>
            <a:r>
              <a:rPr lang="en-US" b="1" i="1" dirty="0" smtClean="0">
                <a:solidFill>
                  <a:srgbClr val="002060"/>
                </a:solidFill>
              </a:rPr>
              <a:t>The </a:t>
            </a:r>
            <a:r>
              <a:rPr lang="en-US" b="1" i="1" dirty="0">
                <a:solidFill>
                  <a:srgbClr val="002060"/>
                </a:solidFill>
              </a:rPr>
              <a:t>social </a:t>
            </a:r>
            <a:r>
              <a:rPr lang="en-US" b="1" i="1" dirty="0" smtClean="0">
                <a:solidFill>
                  <a:srgbClr val="002060"/>
                </a:solidFill>
              </a:rPr>
              <a:t>contract is </a:t>
            </a:r>
            <a:r>
              <a:rPr lang="en-US" b="1" i="1" dirty="0">
                <a:solidFill>
                  <a:srgbClr val="002060"/>
                </a:solidFill>
              </a:rPr>
              <a:t>the willingness of business, labor, and political leaders to put aside some of their differences and make agreements in the national </a:t>
            </a:r>
            <a:r>
              <a:rPr lang="en-US" b="1" i="1" dirty="0" smtClean="0">
                <a:solidFill>
                  <a:srgbClr val="002060"/>
                </a:solidFill>
              </a:rPr>
              <a:t>interest.</a:t>
            </a:r>
          </a:p>
          <a:p>
            <a:pPr>
              <a:buNone/>
            </a:pPr>
            <a:r>
              <a:rPr lang="en-US" b="1" dirty="0" smtClean="0">
                <a:solidFill>
                  <a:srgbClr val="002060"/>
                </a:solidFill>
              </a:rPr>
              <a:t>                                      </a:t>
            </a:r>
            <a:r>
              <a:rPr lang="en-US" sz="2800" b="1" dirty="0" smtClean="0">
                <a:solidFill>
                  <a:srgbClr val="002060"/>
                </a:solidFill>
              </a:rPr>
              <a:t>Alcoa CEO Klaus </a:t>
            </a:r>
            <a:r>
              <a:rPr lang="en-US" sz="2800" b="1" dirty="0" err="1" smtClean="0">
                <a:solidFill>
                  <a:srgbClr val="002060"/>
                </a:solidFill>
              </a:rPr>
              <a:t>Kleinfield</a:t>
            </a:r>
            <a:endParaRPr lang="en-US" sz="2800" b="1" dirty="0">
              <a:solidFill>
                <a:srgbClr val="00206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Autofit/>
          </a:bodyPr>
          <a:lstStyle/>
          <a:p>
            <a:pPr algn="l"/>
            <a:r>
              <a:rPr lang="en-US" sz="3200" b="1" i="1" u="sng" dirty="0">
                <a:solidFill>
                  <a:srgbClr val="C00000"/>
                </a:solidFill>
              </a:rPr>
              <a:t>Rewriting the Rules of the </a:t>
            </a:r>
            <a:r>
              <a:rPr lang="en-US" sz="3200" b="1" i="1" u="sng" dirty="0" smtClean="0">
                <a:solidFill>
                  <a:srgbClr val="C00000"/>
                </a:solidFill>
              </a:rPr>
              <a:t>American Economy </a:t>
            </a:r>
            <a:endParaRPr lang="en-US" sz="3200" b="1" i="1" u="sng" dirty="0">
              <a:solidFill>
                <a:srgbClr val="C00000"/>
              </a:solidFill>
            </a:endParaRPr>
          </a:p>
        </p:txBody>
      </p:sp>
      <p:sp>
        <p:nvSpPr>
          <p:cNvPr id="3" name="Content Placeholder 2"/>
          <p:cNvSpPr>
            <a:spLocks noGrp="1"/>
          </p:cNvSpPr>
          <p:nvPr>
            <p:ph idx="1"/>
          </p:nvPr>
        </p:nvSpPr>
        <p:spPr>
          <a:xfrm>
            <a:off x="457200" y="1600200"/>
            <a:ext cx="8229600" cy="4800600"/>
          </a:xfrm>
        </p:spPr>
        <p:txBody>
          <a:bodyPr>
            <a:normAutofit fontScale="92500"/>
          </a:bodyPr>
          <a:lstStyle/>
          <a:p>
            <a:pPr>
              <a:buNone/>
            </a:pPr>
            <a:r>
              <a:rPr lang="en-US" b="1" i="1" dirty="0" smtClean="0">
                <a:solidFill>
                  <a:srgbClr val="002060"/>
                </a:solidFill>
              </a:rPr>
              <a:t>      Inequality </a:t>
            </a:r>
            <a:r>
              <a:rPr lang="en-US" b="1" i="1" dirty="0">
                <a:solidFill>
                  <a:srgbClr val="002060"/>
                </a:solidFill>
              </a:rPr>
              <a:t>in not inevitable: it is a choice we make with the rules we create to structure our economy.  Over the last 35 years, America’s policy choices have been grounded in false assumptions, and the result is a weakened economy in which most Americans struggle to achieve or maintain a middle-class lifestyle while a small percentage enjoy an increasingly large share of the nation’s </a:t>
            </a:r>
            <a:r>
              <a:rPr lang="en-US" b="1" i="1" dirty="0" smtClean="0">
                <a:solidFill>
                  <a:srgbClr val="002060"/>
                </a:solidFill>
              </a:rPr>
              <a:t>wealth</a:t>
            </a:r>
            <a:r>
              <a:rPr lang="en-US" i="1" dirty="0" smtClean="0">
                <a:solidFill>
                  <a:srgbClr val="002060"/>
                </a:solidFill>
              </a:rPr>
              <a:t>.</a:t>
            </a:r>
          </a:p>
          <a:p>
            <a:pPr>
              <a:buNone/>
            </a:pPr>
            <a:r>
              <a:rPr lang="en-US" sz="3000" b="1" dirty="0" smtClean="0">
                <a:solidFill>
                  <a:srgbClr val="002060"/>
                </a:solidFill>
              </a:rPr>
              <a:t>                                          Center for American Progress</a:t>
            </a:r>
            <a:endParaRPr lang="en-US" sz="3000" b="1" dirty="0">
              <a:solidFill>
                <a:srgbClr val="00206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C00000"/>
                </a:solidFill>
              </a:rPr>
              <a:t>Our Choice</a:t>
            </a:r>
            <a:endParaRPr lang="en-US" b="1" u="sng" dirty="0">
              <a:solidFill>
                <a:srgbClr val="C00000"/>
              </a:solidFill>
            </a:endParaRPr>
          </a:p>
        </p:txBody>
      </p:sp>
      <p:sp>
        <p:nvSpPr>
          <p:cNvPr id="3" name="Content Placeholder 2"/>
          <p:cNvSpPr>
            <a:spLocks noGrp="1"/>
          </p:cNvSpPr>
          <p:nvPr>
            <p:ph idx="1"/>
          </p:nvPr>
        </p:nvSpPr>
        <p:spPr/>
        <p:txBody>
          <a:bodyPr/>
          <a:lstStyle/>
          <a:p>
            <a:pPr>
              <a:buNone/>
            </a:pPr>
            <a:r>
              <a:rPr lang="en-US" dirty="0" smtClean="0"/>
              <a:t>      </a:t>
            </a:r>
          </a:p>
          <a:p>
            <a:pPr>
              <a:buNone/>
            </a:pPr>
            <a:r>
              <a:rPr lang="en-US" b="1" i="1" dirty="0">
                <a:solidFill>
                  <a:srgbClr val="002060"/>
                </a:solidFill>
              </a:rPr>
              <a:t> </a:t>
            </a:r>
            <a:r>
              <a:rPr lang="en-US" b="1" i="1" dirty="0" smtClean="0">
                <a:solidFill>
                  <a:srgbClr val="002060"/>
                </a:solidFill>
              </a:rPr>
              <a:t>      We </a:t>
            </a:r>
            <a:r>
              <a:rPr lang="en-US" b="1" i="1" dirty="0">
                <a:solidFill>
                  <a:srgbClr val="002060"/>
                </a:solidFill>
              </a:rPr>
              <a:t>must make our choice</a:t>
            </a:r>
            <a:r>
              <a:rPr lang="en-US" b="1" i="1" dirty="0" smtClean="0">
                <a:solidFill>
                  <a:srgbClr val="002060"/>
                </a:solidFill>
              </a:rPr>
              <a:t>.</a:t>
            </a:r>
          </a:p>
          <a:p>
            <a:pPr>
              <a:buNone/>
            </a:pPr>
            <a:r>
              <a:rPr lang="en-US" b="1" i="1" dirty="0">
                <a:solidFill>
                  <a:srgbClr val="002060"/>
                </a:solidFill>
              </a:rPr>
              <a:t> </a:t>
            </a:r>
            <a:r>
              <a:rPr lang="en-US" b="1" i="1" dirty="0" smtClean="0">
                <a:solidFill>
                  <a:srgbClr val="002060"/>
                </a:solidFill>
              </a:rPr>
              <a:t>      </a:t>
            </a:r>
            <a:r>
              <a:rPr lang="en-US" b="1" i="1" dirty="0">
                <a:solidFill>
                  <a:srgbClr val="002060"/>
                </a:solidFill>
              </a:rPr>
              <a:t>We may have democracy, or we may have wealth concentrated in the hands of a few, but we cannot have both</a:t>
            </a:r>
            <a:r>
              <a:rPr lang="en-US" b="1" i="1" dirty="0" smtClean="0">
                <a:solidFill>
                  <a:srgbClr val="002060"/>
                </a:solidFill>
              </a:rPr>
              <a:t>.   </a:t>
            </a:r>
            <a:endParaRPr lang="en-US" b="1" i="1" dirty="0">
              <a:solidFill>
                <a:srgbClr val="002060"/>
              </a:solidFill>
            </a:endParaRPr>
          </a:p>
          <a:p>
            <a:pPr>
              <a:buNone/>
            </a:pPr>
            <a:r>
              <a:rPr lang="en-US" dirty="0" smtClean="0">
                <a:solidFill>
                  <a:srgbClr val="002060"/>
                </a:solidFill>
              </a:rPr>
              <a:t>                       </a:t>
            </a:r>
            <a:r>
              <a:rPr lang="en-US" sz="2800" b="1" dirty="0" smtClean="0">
                <a:solidFill>
                  <a:srgbClr val="002060"/>
                </a:solidFill>
              </a:rPr>
              <a:t>Supreme </a:t>
            </a:r>
            <a:r>
              <a:rPr lang="en-US" sz="2800" b="1" dirty="0">
                <a:solidFill>
                  <a:srgbClr val="002060"/>
                </a:solidFill>
              </a:rPr>
              <a:t>Court Justice Louis Brandeis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1600200"/>
            <a:ext cx="8382000" cy="4525963"/>
          </a:xfrm>
        </p:spPr>
        <p:txBody>
          <a:bodyPr/>
          <a:lstStyle/>
          <a:p>
            <a:pPr>
              <a:buNone/>
            </a:pPr>
            <a:r>
              <a:rPr lang="en-US" b="1" i="1" dirty="0" smtClean="0"/>
              <a:t>    </a:t>
            </a:r>
          </a:p>
          <a:p>
            <a:pPr>
              <a:buNone/>
            </a:pPr>
            <a:endParaRPr lang="en-US" b="1" i="1" dirty="0"/>
          </a:p>
          <a:p>
            <a:pPr>
              <a:buNone/>
            </a:pPr>
            <a:r>
              <a:rPr lang="en-US" b="1" i="1" dirty="0" smtClean="0"/>
              <a:t>   </a:t>
            </a:r>
            <a:r>
              <a:rPr lang="en-US" b="1" i="1" dirty="0" smtClean="0">
                <a:solidFill>
                  <a:srgbClr val="002060"/>
                </a:solidFill>
              </a:rPr>
              <a:t>Paul F. Cole is executive director of the American Labor Studies Center and secretary-treasurer emeritus of the New York State</a:t>
            </a:r>
          </a:p>
          <a:p>
            <a:pPr>
              <a:buNone/>
            </a:pPr>
            <a:r>
              <a:rPr lang="en-US" b="1" i="1" dirty="0">
                <a:solidFill>
                  <a:srgbClr val="002060"/>
                </a:solidFill>
              </a:rPr>
              <a:t> </a:t>
            </a:r>
            <a:r>
              <a:rPr lang="en-US" b="1" i="1" dirty="0" smtClean="0">
                <a:solidFill>
                  <a:srgbClr val="002060"/>
                </a:solidFill>
              </a:rPr>
              <a:t>   AFL-CIO.</a:t>
            </a:r>
            <a:r>
              <a:rPr lang="en-US" b="1" dirty="0" smtClean="0">
                <a:solidFill>
                  <a:srgbClr val="002060"/>
                </a:solidFill>
              </a:rPr>
              <a:t/>
            </a:r>
            <a:br>
              <a:rPr lang="en-US" b="1" dirty="0" smtClean="0">
                <a:solidFill>
                  <a:srgbClr val="002060"/>
                </a:solidFill>
              </a:rPr>
            </a:br>
            <a:endParaRPr lang="en-US" b="1" dirty="0" smtClean="0">
              <a:solidFill>
                <a:srgbClr val="002060"/>
              </a:solidFill>
            </a:endParaRP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C00000"/>
                </a:solidFill>
              </a:rPr>
              <a:t>The Gap</a:t>
            </a:r>
            <a:endParaRPr lang="en-US" b="1" u="sng" dirty="0">
              <a:solidFill>
                <a:srgbClr val="C00000"/>
              </a:solidFill>
            </a:endParaRPr>
          </a:p>
        </p:txBody>
      </p:sp>
      <p:pic>
        <p:nvPicPr>
          <p:cNvPr id="46082" name="Picture 2"/>
          <p:cNvPicPr>
            <a:picLocks noGrp="1" noChangeAspect="1" noChangeArrowheads="1"/>
          </p:cNvPicPr>
          <p:nvPr>
            <p:ph idx="1"/>
          </p:nvPr>
        </p:nvPicPr>
        <p:blipFill>
          <a:blip r:embed="rId2" cstate="print"/>
          <a:srcRect/>
          <a:stretch>
            <a:fillRect/>
          </a:stretch>
        </p:blipFill>
        <p:spPr bwMode="auto">
          <a:xfrm>
            <a:off x="1036091" y="1600200"/>
            <a:ext cx="7071817" cy="452596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a:t>
            </a:r>
            <a:r>
              <a:rPr lang="en-US" b="1" u="sng" dirty="0" smtClean="0">
                <a:solidFill>
                  <a:srgbClr val="C00000"/>
                </a:solidFill>
              </a:rPr>
              <a:t>The Great Compression”</a:t>
            </a:r>
            <a:endParaRPr lang="en-US" b="1" u="sng"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en-US" b="1" dirty="0" smtClean="0">
                <a:solidFill>
                  <a:srgbClr val="002060"/>
                </a:solidFill>
              </a:rPr>
              <a:t>End of WWII to 1974</a:t>
            </a:r>
          </a:p>
          <a:p>
            <a:r>
              <a:rPr lang="en-US" b="1" dirty="0" smtClean="0">
                <a:solidFill>
                  <a:srgbClr val="002060"/>
                </a:solidFill>
              </a:rPr>
              <a:t>“Virtuous cycle of growth”</a:t>
            </a:r>
          </a:p>
          <a:p>
            <a:r>
              <a:rPr lang="en-US" b="1" dirty="0" smtClean="0">
                <a:solidFill>
                  <a:srgbClr val="002060"/>
                </a:solidFill>
              </a:rPr>
              <a:t>“Stakeholder capitalism”</a:t>
            </a:r>
          </a:p>
          <a:p>
            <a:r>
              <a:rPr lang="en-US" b="1" dirty="0" smtClean="0">
                <a:solidFill>
                  <a:srgbClr val="002060"/>
                </a:solidFill>
              </a:rPr>
              <a:t>“Mixed economy”</a:t>
            </a:r>
          </a:p>
          <a:p>
            <a:r>
              <a:rPr lang="en-US" b="1" dirty="0" smtClean="0">
                <a:solidFill>
                  <a:srgbClr val="002060"/>
                </a:solidFill>
              </a:rPr>
              <a:t>A </a:t>
            </a:r>
            <a:r>
              <a:rPr lang="en-US" b="1" dirty="0">
                <a:solidFill>
                  <a:srgbClr val="002060"/>
                </a:solidFill>
              </a:rPr>
              <a:t>period of unprecedented prosperity: high wages paid to middle-class Americans, job security, family supporting benefits such as health care and pensions and generous profits for business</a:t>
            </a:r>
            <a:r>
              <a:rPr lang="en-US" b="1" dirty="0" smtClean="0">
                <a:solidFill>
                  <a:srgbClr val="002060"/>
                </a:solidFill>
              </a:rPr>
              <a:t>.</a:t>
            </a:r>
            <a:r>
              <a:rPr lang="en-US" b="1" dirty="0">
                <a:solidFill>
                  <a:srgbClr val="002060"/>
                </a:solidFill>
              </a:rPr>
              <a:t>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i="1" u="sng" dirty="0" smtClean="0">
                <a:solidFill>
                  <a:srgbClr val="C00000"/>
                </a:solidFill>
              </a:rPr>
              <a:t>Frank Adams, CEO of Standard Oil</a:t>
            </a:r>
            <a:endParaRPr lang="en-US" sz="4000" u="sng" dirty="0">
              <a:solidFill>
                <a:srgbClr val="C00000"/>
              </a:solidFill>
            </a:endParaRPr>
          </a:p>
        </p:txBody>
      </p:sp>
      <p:sp>
        <p:nvSpPr>
          <p:cNvPr id="3" name="Content Placeholder 2"/>
          <p:cNvSpPr>
            <a:spLocks noGrp="1"/>
          </p:cNvSpPr>
          <p:nvPr>
            <p:ph idx="1"/>
          </p:nvPr>
        </p:nvSpPr>
        <p:spPr/>
        <p:txBody>
          <a:bodyPr/>
          <a:lstStyle/>
          <a:p>
            <a:pPr>
              <a:buNone/>
            </a:pPr>
            <a:r>
              <a:rPr lang="en-US" b="1" dirty="0" smtClean="0"/>
              <a:t>       </a:t>
            </a:r>
            <a:r>
              <a:rPr lang="en-US" sz="4000" b="1" i="1" dirty="0" smtClean="0">
                <a:solidFill>
                  <a:srgbClr val="002060"/>
                </a:solidFill>
              </a:rPr>
              <a:t>The </a:t>
            </a:r>
            <a:r>
              <a:rPr lang="en-US" sz="4000" b="1" i="1" dirty="0">
                <a:solidFill>
                  <a:srgbClr val="002060"/>
                </a:solidFill>
              </a:rPr>
              <a:t>job of management is to maintain an equitable and working balance among the claims of the various directly affected interest groups…stockholders, employees, customers, and the public at large</a:t>
            </a:r>
            <a:r>
              <a:rPr lang="en-US" sz="4000" b="1" i="1" dirty="0" smtClean="0">
                <a:solidFill>
                  <a:srgbClr val="002060"/>
                </a:solidFill>
              </a:rPr>
              <a:t>.</a:t>
            </a:r>
            <a:endParaRPr lang="en-US" sz="4000" b="1" i="1" dirty="0">
              <a:solidFill>
                <a:srgbClr val="002060"/>
              </a:solidFill>
            </a:endParaRPr>
          </a:p>
          <a:p>
            <a:pPr>
              <a:buNone/>
            </a:pPr>
            <a:r>
              <a:rPr lang="en-US" b="1" i="1" dirty="0" smtClean="0">
                <a:solidFill>
                  <a:srgbClr val="002060"/>
                </a:solidFill>
              </a:rPr>
              <a:t>                        </a:t>
            </a:r>
            <a:endParaRPr lang="en-US" b="1" i="1" dirty="0">
              <a:solidFill>
                <a:srgbClr val="00206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C00000"/>
                </a:solidFill>
              </a:rPr>
              <a:t>George Romney</a:t>
            </a:r>
            <a:endParaRPr lang="en-US" b="1" u="sng" dirty="0">
              <a:solidFill>
                <a:srgbClr val="C00000"/>
              </a:solidFill>
            </a:endParaRPr>
          </a:p>
        </p:txBody>
      </p:sp>
      <p:sp>
        <p:nvSpPr>
          <p:cNvPr id="3" name="Content Placeholder 2"/>
          <p:cNvSpPr>
            <a:spLocks noGrp="1"/>
          </p:cNvSpPr>
          <p:nvPr>
            <p:ph idx="1"/>
          </p:nvPr>
        </p:nvSpPr>
        <p:spPr/>
        <p:txBody>
          <a:bodyPr/>
          <a:lstStyle/>
          <a:p>
            <a:r>
              <a:rPr lang="en-US" b="1" dirty="0" smtClean="0">
                <a:solidFill>
                  <a:srgbClr val="002060"/>
                </a:solidFill>
              </a:rPr>
              <a:t>Prosperity gained through bargaining and compromise among stakeholders</a:t>
            </a:r>
          </a:p>
          <a:p>
            <a:r>
              <a:rPr lang="en-US" b="1" dirty="0" smtClean="0">
                <a:solidFill>
                  <a:srgbClr val="002060"/>
                </a:solidFill>
              </a:rPr>
              <a:t>“Rugged individualism is nothing but a political banner to cover up greed.”</a:t>
            </a:r>
          </a:p>
          <a:p>
            <a:r>
              <a:rPr lang="en-US" b="1" dirty="0" smtClean="0">
                <a:solidFill>
                  <a:srgbClr val="002060"/>
                </a:solidFill>
              </a:rPr>
              <a:t>Raise minimum wage; increased education spending; supported unemployed and poor</a:t>
            </a:r>
          </a:p>
          <a:p>
            <a:r>
              <a:rPr lang="en-US" b="1" dirty="0" smtClean="0">
                <a:solidFill>
                  <a:srgbClr val="002060"/>
                </a:solidFill>
              </a:rPr>
              <a:t>Collective bargaining for teachers</a:t>
            </a:r>
            <a:endParaRPr lang="en-US" b="1" dirty="0">
              <a:solidFill>
                <a:srgbClr val="00206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C00000"/>
                </a:solidFill>
              </a:rPr>
              <a:t>President Eisenhower</a:t>
            </a:r>
            <a:endParaRPr lang="en-US" b="1" u="sng"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en-US" b="1" dirty="0">
                <a:solidFill>
                  <a:srgbClr val="002060"/>
                </a:solidFill>
              </a:rPr>
              <a:t>“Should any political party attempt to abolish social security, unemployment insurance, and eliminate labor laws and farm programs, you would not hear from that party again in our political history.”</a:t>
            </a:r>
          </a:p>
          <a:p>
            <a:r>
              <a:rPr lang="en-US" b="1" dirty="0">
                <a:solidFill>
                  <a:srgbClr val="002060"/>
                </a:solidFill>
              </a:rPr>
              <a:t> “(Right-to-Work laws) are a virtual conspiracy of the crafty, the ignorant, or the misguided to subvert industrial peace, exploit men’s need to work and deluge the community with industrial </a:t>
            </a:r>
            <a:r>
              <a:rPr lang="en-US" b="1" dirty="0" smtClean="0">
                <a:solidFill>
                  <a:srgbClr val="002060"/>
                </a:solidFill>
              </a:rPr>
              <a:t>irresponsibility”</a:t>
            </a:r>
            <a:endParaRPr lang="en-US" b="1" dirty="0">
              <a:solidFill>
                <a:srgbClr val="002060"/>
              </a:solidFill>
            </a:endParaRP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547</TotalTime>
  <Words>1626</Words>
  <Application>Microsoft Office PowerPoint</Application>
  <PresentationFormat>On-screen Show (4:3)</PresentationFormat>
  <Paragraphs>139</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Slide 1</vt:lpstr>
      <vt:lpstr>Slide 2</vt:lpstr>
      <vt:lpstr>The Transformation</vt:lpstr>
      <vt:lpstr>A New Political Strategy</vt:lpstr>
      <vt:lpstr>The Gap</vt:lpstr>
      <vt:lpstr>“The Great Compression”</vt:lpstr>
      <vt:lpstr>Frank Adams, CEO of Standard Oil</vt:lpstr>
      <vt:lpstr>George Romney</vt:lpstr>
      <vt:lpstr>President Eisenhower</vt:lpstr>
      <vt:lpstr>“The New Economy”</vt:lpstr>
      <vt:lpstr>Capitalism and Freedom by  Milton Friedman</vt:lpstr>
      <vt:lpstr>The Shareholder Value Myth by Lynn Stout</vt:lpstr>
      <vt:lpstr>Stout…</vt:lpstr>
      <vt:lpstr>The Powell Manifesto</vt:lpstr>
      <vt:lpstr>“Revolt of the Bosses”</vt:lpstr>
      <vt:lpstr>The Result</vt:lpstr>
      <vt:lpstr>Stephen Roach (Morgan Stanley)</vt:lpstr>
      <vt:lpstr>A New Partnership</vt:lpstr>
      <vt:lpstr>The Strategy</vt:lpstr>
      <vt:lpstr>The Koch Brothers</vt:lpstr>
      <vt:lpstr>The Consequences</vt:lpstr>
      <vt:lpstr>The Income Gap</vt:lpstr>
      <vt:lpstr>Health Insurance Costs</vt:lpstr>
      <vt:lpstr>Retirement Plans</vt:lpstr>
      <vt:lpstr>Minimum Wage</vt:lpstr>
      <vt:lpstr>Average Household Income</vt:lpstr>
      <vt:lpstr>Top 1 Percent</vt:lpstr>
      <vt:lpstr>CEO Compensation</vt:lpstr>
      <vt:lpstr>Growth of Labor</vt:lpstr>
      <vt:lpstr>Union Impact</vt:lpstr>
      <vt:lpstr>Slide 31</vt:lpstr>
      <vt:lpstr>Union Membership</vt:lpstr>
      <vt:lpstr>Union Wage Premium</vt:lpstr>
      <vt:lpstr>Union Benefits</vt:lpstr>
      <vt:lpstr>Union Membership by Country</vt:lpstr>
      <vt:lpstr>U.S. Union Membership</vt:lpstr>
      <vt:lpstr>The Attack on Labor</vt:lpstr>
      <vt:lpstr>Kate Bronfenbenner</vt:lpstr>
      <vt:lpstr>Public Sector Attack</vt:lpstr>
      <vt:lpstr>The Real Motive</vt:lpstr>
      <vt:lpstr>Whose Expense?</vt:lpstr>
      <vt:lpstr>The Obama Record</vt:lpstr>
      <vt:lpstr>International Comparisons</vt:lpstr>
      <vt:lpstr>Germany</vt:lpstr>
      <vt:lpstr>Key to Germany’s Success</vt:lpstr>
      <vt:lpstr>Rewriting the Rules of the American Economy </vt:lpstr>
      <vt:lpstr>Our Choice</vt:lpstr>
      <vt:lpstr>Slide 48</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dc:creator>
  <cp:lastModifiedBy>Paul Cole</cp:lastModifiedBy>
  <cp:revision>56</cp:revision>
  <dcterms:created xsi:type="dcterms:W3CDTF">2016-08-17T17:17:05Z</dcterms:created>
  <dcterms:modified xsi:type="dcterms:W3CDTF">2017-02-18T21:24:52Z</dcterms:modified>
</cp:coreProperties>
</file>